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71" r:id="rId2"/>
  </p:sldMasterIdLst>
  <p:notesMasterIdLst>
    <p:notesMasterId r:id="rId48"/>
  </p:notesMasterIdLst>
  <p:sldIdLst>
    <p:sldId id="2602" r:id="rId3"/>
    <p:sldId id="330" r:id="rId4"/>
    <p:sldId id="2608" r:id="rId5"/>
    <p:sldId id="2614" r:id="rId6"/>
    <p:sldId id="614" r:id="rId7"/>
    <p:sldId id="616" r:id="rId8"/>
    <p:sldId id="2611" r:id="rId9"/>
    <p:sldId id="2616" r:id="rId10"/>
    <p:sldId id="2615" r:id="rId11"/>
    <p:sldId id="2617" r:id="rId12"/>
    <p:sldId id="2618" r:id="rId13"/>
    <p:sldId id="327" r:id="rId14"/>
    <p:sldId id="328" r:id="rId15"/>
    <p:sldId id="329" r:id="rId16"/>
    <p:sldId id="387" r:id="rId17"/>
    <p:sldId id="333" r:id="rId18"/>
    <p:sldId id="334" r:id="rId19"/>
    <p:sldId id="386" r:id="rId20"/>
    <p:sldId id="2619" r:id="rId21"/>
    <p:sldId id="264" r:id="rId22"/>
    <p:sldId id="272" r:id="rId23"/>
    <p:sldId id="273" r:id="rId24"/>
    <p:sldId id="275" r:id="rId25"/>
    <p:sldId id="277" r:id="rId26"/>
    <p:sldId id="276" r:id="rId27"/>
    <p:sldId id="278" r:id="rId28"/>
    <p:sldId id="344" r:id="rId29"/>
    <p:sldId id="345" r:id="rId30"/>
    <p:sldId id="346" r:id="rId31"/>
    <p:sldId id="347" r:id="rId32"/>
    <p:sldId id="348" r:id="rId33"/>
    <p:sldId id="349" r:id="rId34"/>
    <p:sldId id="350" r:id="rId35"/>
    <p:sldId id="351" r:id="rId36"/>
    <p:sldId id="352" r:id="rId37"/>
    <p:sldId id="353" r:id="rId38"/>
    <p:sldId id="1483" r:id="rId39"/>
    <p:sldId id="2620" r:id="rId40"/>
    <p:sldId id="2621" r:id="rId41"/>
    <p:sldId id="2622" r:id="rId42"/>
    <p:sldId id="331" r:id="rId43"/>
    <p:sldId id="332" r:id="rId44"/>
    <p:sldId id="2623" r:id="rId45"/>
    <p:sldId id="2624" r:id="rId46"/>
    <p:sldId id="33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327"/>
  </p:normalViewPr>
  <p:slideViewPr>
    <p:cSldViewPr snapToGrid="0" snapToObjects="1">
      <p:cViewPr varScale="1">
        <p:scale>
          <a:sx n="139" d="100"/>
          <a:sy n="139" d="100"/>
        </p:scale>
        <p:origin x="672"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93BED-D6B3-334D-9CE3-F2869B7E72EB}" type="datetimeFigureOut">
              <a:rPr lang="en-US" smtClean="0"/>
              <a:t>11/23/20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38242-73CB-2B43-8C76-644A7A8E898C}" type="slidenum">
              <a:rPr lang="en-US" smtClean="0"/>
              <a:t>‹#›</a:t>
            </a:fld>
            <a:endParaRPr lang="en-US"/>
          </a:p>
        </p:txBody>
      </p:sp>
    </p:spTree>
    <p:extLst>
      <p:ext uri="{BB962C8B-B14F-4D97-AF65-F5344CB8AC3E}">
        <p14:creationId xmlns:p14="http://schemas.microsoft.com/office/powerpoint/2010/main" val="154262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dirty="0"/>
          </a:p>
        </p:txBody>
      </p:sp>
      <p:sp>
        <p:nvSpPr>
          <p:cNvPr id="4" name="Slide Number Placeholder 3"/>
          <p:cNvSpPr>
            <a:spLocks noGrp="1"/>
          </p:cNvSpPr>
          <p:nvPr>
            <p:ph type="sldNum" sz="quarter" idx="10"/>
          </p:nvPr>
        </p:nvSpPr>
        <p:spPr/>
        <p:txBody>
          <a:bodyPr/>
          <a:lstStyle/>
          <a:p>
            <a:fld id="{387D656D-43A4-B04C-9493-934C0D43B551}" type="slidenum">
              <a:rPr lang="en-US" smtClean="0"/>
              <a:t>5</a:t>
            </a:fld>
            <a:endParaRPr lang="en-US"/>
          </a:p>
        </p:txBody>
      </p:sp>
    </p:spTree>
    <p:extLst>
      <p:ext uri="{BB962C8B-B14F-4D97-AF65-F5344CB8AC3E}">
        <p14:creationId xmlns:p14="http://schemas.microsoft.com/office/powerpoint/2010/main" val="2087550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9F33E90-1502-0A48-BF4D-A679CAD03773}" type="slidenum">
              <a:rPr lang="en-US"/>
              <a:pPr>
                <a:defRPr/>
              </a:pPr>
              <a:t>21</a:t>
            </a:fld>
            <a:endParaRPr lang="en-US"/>
          </a:p>
        </p:txBody>
      </p:sp>
      <p:sp>
        <p:nvSpPr>
          <p:cNvPr id="11266" name="Rectangle 2"/>
          <p:cNvSpPr>
            <a:spLocks noGrp="1" noRot="1" noChangeAspect="1" noChangeArrowheads="1" noTextEdit="1"/>
          </p:cNvSpPr>
          <p:nvPr>
            <p:ph type="sldImg"/>
          </p:nvPr>
        </p:nvSpPr>
        <p:spPr>
          <a:xfrm>
            <a:off x="381000" y="685800"/>
            <a:ext cx="6096000" cy="3429000"/>
          </a:xfrm>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1267" name="Rectangle 3"/>
          <p:cNvSpPr>
            <a:spLocks noGrp="1" noChangeArrowheads="1"/>
          </p:cNvSpPr>
          <p:nvPr>
            <p:ph type="body" idx="1"/>
          </p:nvPr>
        </p:nvSpPr>
        <p:spPr>
          <a:xfrm>
            <a:off x="914400" y="4343400"/>
            <a:ext cx="5029200" cy="4114800"/>
          </a:xfrm>
          <a:ln/>
        </p:spPr>
        <p:txBody>
          <a:bodyPr lIns="92075" tIns="46038" rIns="92075" bIns="46038"/>
          <a:lstStyle/>
          <a:p>
            <a:pPr eaLnBrk="1" hangingPunct="1">
              <a:defRPr/>
            </a:pPr>
            <a:endParaRPr lang="en-US">
              <a:cs typeface="+mn-cs"/>
            </a:endParaRPr>
          </a:p>
        </p:txBody>
      </p:sp>
    </p:spTree>
    <p:extLst>
      <p:ext uri="{BB962C8B-B14F-4D97-AF65-F5344CB8AC3E}">
        <p14:creationId xmlns:p14="http://schemas.microsoft.com/office/powerpoint/2010/main" val="2675885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E26C4BD-77E8-6143-810E-BB44103A5E4E}" type="slidenum">
              <a:rPr lang="en-US"/>
              <a:pPr>
                <a:defRPr/>
              </a:pPr>
              <a:t>22</a:t>
            </a:fld>
            <a:endParaRPr lang="en-US"/>
          </a:p>
        </p:txBody>
      </p:sp>
      <p:sp>
        <p:nvSpPr>
          <p:cNvPr id="13314" name="Rectangle 2"/>
          <p:cNvSpPr>
            <a:spLocks noGrp="1" noRot="1" noChangeAspect="1" noChangeArrowheads="1" noTextEdit="1"/>
          </p:cNvSpPr>
          <p:nvPr>
            <p:ph type="sldImg"/>
          </p:nvPr>
        </p:nvSpPr>
        <p:spPr>
          <a:xfrm>
            <a:off x="381000" y="685800"/>
            <a:ext cx="6096000" cy="3429000"/>
          </a:xfrm>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3315" name="Rectangle 3"/>
          <p:cNvSpPr>
            <a:spLocks noGrp="1" noChangeArrowheads="1"/>
          </p:cNvSpPr>
          <p:nvPr>
            <p:ph type="body" idx="1"/>
          </p:nvPr>
        </p:nvSpPr>
        <p:spPr>
          <a:xfrm>
            <a:off x="914400" y="4343400"/>
            <a:ext cx="5029200" cy="4114800"/>
          </a:xfrm>
          <a:ln/>
        </p:spPr>
        <p:txBody>
          <a:bodyPr lIns="92075" tIns="46038" rIns="92075" bIns="46038"/>
          <a:lstStyle/>
          <a:p>
            <a:pPr eaLnBrk="1" hangingPunct="1">
              <a:defRPr/>
            </a:pPr>
            <a:endParaRPr lang="en-US">
              <a:cs typeface="+mn-cs"/>
            </a:endParaRPr>
          </a:p>
        </p:txBody>
      </p:sp>
    </p:spTree>
    <p:extLst>
      <p:ext uri="{BB962C8B-B14F-4D97-AF65-F5344CB8AC3E}">
        <p14:creationId xmlns:p14="http://schemas.microsoft.com/office/powerpoint/2010/main" val="871505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C27A0B9-0A17-E645-B183-1A9CD2C3F6F0}" type="slidenum">
              <a:rPr lang="en-US"/>
              <a:pPr>
                <a:defRPr/>
              </a:pPr>
              <a:t>23</a:t>
            </a:fld>
            <a:endParaRPr lang="en-US"/>
          </a:p>
        </p:txBody>
      </p:sp>
      <p:sp>
        <p:nvSpPr>
          <p:cNvPr id="82946"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82947"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457896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0A90726-A4F2-A540-8CD3-0E8F0746DA6D}" type="slidenum">
              <a:rPr lang="en-US"/>
              <a:pPr>
                <a:defRPr/>
              </a:pPr>
              <a:t>24</a:t>
            </a:fld>
            <a:endParaRPr lang="en-US"/>
          </a:p>
        </p:txBody>
      </p:sp>
      <p:sp>
        <p:nvSpPr>
          <p:cNvPr id="17410" name="Rectangle 2"/>
          <p:cNvSpPr>
            <a:spLocks noGrp="1" noRot="1" noChangeAspect="1" noChangeArrowheads="1" noTextEdit="1"/>
          </p:cNvSpPr>
          <p:nvPr>
            <p:ph type="sldImg"/>
          </p:nvPr>
        </p:nvSpPr>
        <p:spPr>
          <a:xfrm>
            <a:off x="381000" y="685800"/>
            <a:ext cx="6096000" cy="3429000"/>
          </a:xfrm>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7411" name="Rectangle 3"/>
          <p:cNvSpPr>
            <a:spLocks noGrp="1" noChangeArrowheads="1"/>
          </p:cNvSpPr>
          <p:nvPr>
            <p:ph type="body" idx="1"/>
          </p:nvPr>
        </p:nvSpPr>
        <p:spPr>
          <a:xfrm>
            <a:off x="914400" y="4343400"/>
            <a:ext cx="5029200" cy="4114800"/>
          </a:xfrm>
          <a:ln/>
        </p:spPr>
        <p:txBody>
          <a:bodyPr lIns="92075" tIns="46038" rIns="92075" bIns="46038"/>
          <a:lstStyle/>
          <a:p>
            <a:pPr eaLnBrk="1" hangingPunct="1">
              <a:defRPr/>
            </a:pPr>
            <a:endParaRPr lang="en-US">
              <a:cs typeface="+mn-cs"/>
            </a:endParaRPr>
          </a:p>
        </p:txBody>
      </p:sp>
    </p:spTree>
    <p:extLst>
      <p:ext uri="{BB962C8B-B14F-4D97-AF65-F5344CB8AC3E}">
        <p14:creationId xmlns:p14="http://schemas.microsoft.com/office/powerpoint/2010/main" val="4101290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2745045-D07B-D845-80DA-23C934EE41D9}" type="slidenum">
              <a:rPr lang="en-US"/>
              <a:pPr>
                <a:defRPr/>
              </a:pPr>
              <a:t>25</a:t>
            </a:fld>
            <a:endParaRPr lang="en-US"/>
          </a:p>
        </p:txBody>
      </p:sp>
      <p:sp>
        <p:nvSpPr>
          <p:cNvPr id="15362" name="Rectangle 2"/>
          <p:cNvSpPr>
            <a:spLocks noGrp="1" noRot="1" noChangeAspect="1" noChangeArrowheads="1" noTextEdit="1"/>
          </p:cNvSpPr>
          <p:nvPr>
            <p:ph type="sldImg"/>
          </p:nvPr>
        </p:nvSpPr>
        <p:spPr>
          <a:xfrm>
            <a:off x="381000" y="685800"/>
            <a:ext cx="6096000" cy="3429000"/>
          </a:xfrm>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3" name="Rectangle 3"/>
          <p:cNvSpPr>
            <a:spLocks noGrp="1" noChangeArrowheads="1"/>
          </p:cNvSpPr>
          <p:nvPr>
            <p:ph type="body" idx="1"/>
          </p:nvPr>
        </p:nvSpPr>
        <p:spPr>
          <a:xfrm>
            <a:off x="914400" y="4343400"/>
            <a:ext cx="5029200" cy="4114800"/>
          </a:xfrm>
          <a:ln/>
        </p:spPr>
        <p:txBody>
          <a:bodyPr lIns="92075" tIns="46038" rIns="92075" bIns="46038"/>
          <a:lstStyle/>
          <a:p>
            <a:pPr eaLnBrk="1" hangingPunct="1">
              <a:defRPr/>
            </a:pPr>
            <a:endParaRPr lang="en-US">
              <a:cs typeface="+mn-cs"/>
            </a:endParaRPr>
          </a:p>
        </p:txBody>
      </p:sp>
    </p:spTree>
    <p:extLst>
      <p:ext uri="{BB962C8B-B14F-4D97-AF65-F5344CB8AC3E}">
        <p14:creationId xmlns:p14="http://schemas.microsoft.com/office/powerpoint/2010/main" val="498639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72528CB-634F-024E-AF49-ABBE003F6455}" type="slidenum">
              <a:rPr lang="en-US"/>
              <a:pPr>
                <a:defRPr/>
              </a:pPr>
              <a:t>26</a:t>
            </a:fld>
            <a:endParaRPr lang="en-US"/>
          </a:p>
        </p:txBody>
      </p:sp>
      <p:sp>
        <p:nvSpPr>
          <p:cNvPr id="19458" name="Rectangle 2"/>
          <p:cNvSpPr>
            <a:spLocks noGrp="1" noRot="1" noChangeAspect="1" noChangeArrowheads="1" noTextEdit="1"/>
          </p:cNvSpPr>
          <p:nvPr>
            <p:ph type="sldImg"/>
          </p:nvPr>
        </p:nvSpPr>
        <p:spPr>
          <a:xfrm>
            <a:off x="381000" y="685800"/>
            <a:ext cx="6096000" cy="3429000"/>
          </a:xfrm>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9459" name="Rectangle 3"/>
          <p:cNvSpPr>
            <a:spLocks noGrp="1" noChangeArrowheads="1"/>
          </p:cNvSpPr>
          <p:nvPr>
            <p:ph type="body" idx="1"/>
          </p:nvPr>
        </p:nvSpPr>
        <p:spPr>
          <a:xfrm>
            <a:off x="914400" y="4343400"/>
            <a:ext cx="5029200" cy="4114800"/>
          </a:xfrm>
          <a:ln/>
        </p:spPr>
        <p:txBody>
          <a:bodyPr lIns="92075" tIns="46038" rIns="92075" bIns="46038"/>
          <a:lstStyle/>
          <a:p>
            <a:pPr eaLnBrk="1" hangingPunct="1">
              <a:defRPr/>
            </a:pPr>
            <a:endParaRPr lang="en-US">
              <a:cs typeface="+mn-cs"/>
            </a:endParaRPr>
          </a:p>
        </p:txBody>
      </p:sp>
    </p:spTree>
    <p:extLst>
      <p:ext uri="{BB962C8B-B14F-4D97-AF65-F5344CB8AC3E}">
        <p14:creationId xmlns:p14="http://schemas.microsoft.com/office/powerpoint/2010/main" val="1768024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91ACC9-C5B1-8244-9293-6A376AB62CE6}" type="slidenum">
              <a:rPr lang="en-US"/>
              <a:pPr>
                <a:defRPr/>
              </a:pPr>
              <a:t>27</a:t>
            </a:fld>
            <a:endParaRPr lang="en-US"/>
          </a:p>
        </p:txBody>
      </p:sp>
      <p:sp>
        <p:nvSpPr>
          <p:cNvPr id="819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8195"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2329870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D43F531-9200-DD46-9664-BC9E869F3374}" type="slidenum">
              <a:rPr lang="en-US"/>
              <a:pPr>
                <a:defRPr/>
              </a:pPr>
              <a:t>28</a:t>
            </a:fld>
            <a:endParaRPr lang="en-US"/>
          </a:p>
        </p:txBody>
      </p:sp>
      <p:sp>
        <p:nvSpPr>
          <p:cNvPr id="1024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0243"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980430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17DB23-035B-FD40-A2A7-00F89B36FD4E}" type="slidenum">
              <a:rPr lang="en-US"/>
              <a:pPr/>
              <a:t>30</a:t>
            </a:fld>
            <a:endParaRPr lang="en-US"/>
          </a:p>
        </p:txBody>
      </p:sp>
      <p:sp>
        <p:nvSpPr>
          <p:cNvPr id="1434626"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434627" name="Rectangle 3"/>
          <p:cNvSpPr>
            <a:spLocks noGrp="1" noChangeArrowheads="1"/>
          </p:cNvSpPr>
          <p:nvPr>
            <p:ph type="body" idx="1"/>
          </p:nvPr>
        </p:nvSpPr>
        <p:spPr/>
        <p:txBody>
          <a:bodyPr/>
          <a:lstStyle/>
          <a:p>
            <a:r>
              <a:rPr lang="en-US"/>
              <a:t>Other measurements:   (MeasurementFactory):</a:t>
            </a:r>
          </a:p>
          <a:p>
            <a:r>
              <a:rPr lang="en-US"/>
              <a:t>There are an estimated 7.5 million external DNS servers on the public Internet. Over 75% of domain</a:t>
            </a:r>
          </a:p>
          <a:p>
            <a:r>
              <a:rPr lang="en-US"/>
              <a:t>name servers (of roughly 1.3 million sampled) allow recursive name service to arbitrary queriers.</a:t>
            </a:r>
          </a:p>
        </p:txBody>
      </p:sp>
    </p:spTree>
    <p:extLst>
      <p:ext uri="{BB962C8B-B14F-4D97-AF65-F5344CB8AC3E}">
        <p14:creationId xmlns:p14="http://schemas.microsoft.com/office/powerpoint/2010/main" val="1333015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C37AD27-E1B8-544E-ACE9-40002460C900}" type="slidenum">
              <a:rPr lang="en-US"/>
              <a:pPr>
                <a:defRPr/>
              </a:pPr>
              <a:t>31</a:t>
            </a:fld>
            <a:endParaRPr lang="en-US"/>
          </a:p>
        </p:txBody>
      </p:sp>
      <p:sp>
        <p:nvSpPr>
          <p:cNvPr id="12290" name="Rectangle 2"/>
          <p:cNvSpPr>
            <a:spLocks noGrp="1" noRot="1" noChangeAspect="1" noChangeArrowheads="1" noTextEdit="1"/>
          </p:cNvSpPr>
          <p:nvPr>
            <p:ph type="sldImg"/>
          </p:nvPr>
        </p:nvSpPr>
        <p:spPr>
          <a:xfrm>
            <a:off x="820738" y="1243013"/>
            <a:ext cx="5222875" cy="2938462"/>
          </a:xfrm>
          <a:solidFill>
            <a:srgbClr val="FFFFFF"/>
          </a:solidFill>
          <a:ln/>
          <a:extLst>
            <a:ext uri="{FAA26D3D-D897-4be2-8F04-BA451C77F1D7}">
              <ma14:placeholderFlag xmlns:ma14="http://schemas.microsoft.com/office/mac/drawingml/2011/main" xmlns="" val="1"/>
            </a:ext>
          </a:extLst>
        </p:spPr>
      </p:sp>
      <p:sp>
        <p:nvSpPr>
          <p:cNvPr id="12291"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extLst>
      <p:ext uri="{BB962C8B-B14F-4D97-AF65-F5344CB8AC3E}">
        <p14:creationId xmlns:p14="http://schemas.microsoft.com/office/powerpoint/2010/main" val="1042234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87D656D-43A4-B04C-9493-934C0D43B551}" type="slidenum">
              <a:rPr lang="en-US" smtClean="0"/>
              <a:t>6</a:t>
            </a:fld>
            <a:endParaRPr lang="en-US"/>
          </a:p>
        </p:txBody>
      </p:sp>
    </p:spTree>
    <p:extLst>
      <p:ext uri="{BB962C8B-B14F-4D97-AF65-F5344CB8AC3E}">
        <p14:creationId xmlns:p14="http://schemas.microsoft.com/office/powerpoint/2010/main" val="265293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BD503A7-7D61-D14C-8376-6C2CC64D7929}" type="slidenum">
              <a:rPr lang="en-US"/>
              <a:pPr>
                <a:defRPr/>
              </a:pPr>
              <a:t>32</a:t>
            </a:fld>
            <a:endParaRPr lang="en-US"/>
          </a:p>
        </p:txBody>
      </p:sp>
      <p:sp>
        <p:nvSpPr>
          <p:cNvPr id="14338" name="Rectangle 2"/>
          <p:cNvSpPr>
            <a:spLocks noGrp="1" noRot="1" noChangeAspect="1" noChangeArrowheads="1" noTextEdit="1"/>
          </p:cNvSpPr>
          <p:nvPr>
            <p:ph type="sldImg"/>
          </p:nvPr>
        </p:nvSpPr>
        <p:spPr>
          <a:xfrm>
            <a:off x="820738" y="1243013"/>
            <a:ext cx="5222875" cy="2938462"/>
          </a:xfrm>
          <a:solidFill>
            <a:srgbClr val="FFFFFF"/>
          </a:solidFill>
          <a:ln/>
          <a:extLst>
            <a:ext uri="{FAA26D3D-D897-4be2-8F04-BA451C77F1D7}">
              <ma14:placeholderFlag xmlns:ma14="http://schemas.microsoft.com/office/mac/drawingml/2011/main" xmlns="" val="1"/>
            </a:ext>
          </a:extLst>
        </p:spPr>
      </p:sp>
      <p:sp>
        <p:nvSpPr>
          <p:cNvPr id="14339"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extLst>
      <p:ext uri="{BB962C8B-B14F-4D97-AF65-F5344CB8AC3E}">
        <p14:creationId xmlns:p14="http://schemas.microsoft.com/office/powerpoint/2010/main" val="3172690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04C8203-E081-B140-9699-30C1B54CC795}" type="slidenum">
              <a:rPr lang="en-US"/>
              <a:pPr>
                <a:defRPr/>
              </a:pPr>
              <a:t>33</a:t>
            </a:fld>
            <a:endParaRPr lang="en-US"/>
          </a:p>
        </p:txBody>
      </p:sp>
      <p:sp>
        <p:nvSpPr>
          <p:cNvPr id="16386" name="Rectangle 2"/>
          <p:cNvSpPr>
            <a:spLocks noGrp="1" noRot="1" noChangeAspect="1" noChangeArrowheads="1" noTextEdit="1"/>
          </p:cNvSpPr>
          <p:nvPr>
            <p:ph type="sldImg"/>
          </p:nvPr>
        </p:nvSpPr>
        <p:spPr>
          <a:xfrm>
            <a:off x="817563" y="1243013"/>
            <a:ext cx="5222875" cy="2938462"/>
          </a:xfrm>
          <a:solidFill>
            <a:srgbClr val="FFFFFF"/>
          </a:solidFill>
          <a:ln/>
          <a:extLst>
            <a:ext uri="{FAA26D3D-D897-4be2-8F04-BA451C77F1D7}">
              <ma14:placeholderFlag xmlns:ma14="http://schemas.microsoft.com/office/mac/drawingml/2011/main" xmlns="" val="1"/>
            </a:ext>
          </a:extLst>
        </p:spPr>
      </p:sp>
      <p:sp>
        <p:nvSpPr>
          <p:cNvPr id="16387"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extLst>
      <p:ext uri="{BB962C8B-B14F-4D97-AF65-F5344CB8AC3E}">
        <p14:creationId xmlns:p14="http://schemas.microsoft.com/office/powerpoint/2010/main" val="1323134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F2F6687-6E40-A24F-A203-2A0A6288947B}" type="slidenum">
              <a:rPr lang="en-US"/>
              <a:pPr>
                <a:defRPr/>
              </a:pPr>
              <a:t>34</a:t>
            </a:fld>
            <a:endParaRPr lang="en-US"/>
          </a:p>
        </p:txBody>
      </p:sp>
      <p:sp>
        <p:nvSpPr>
          <p:cNvPr id="18434" name="Rectangle 2"/>
          <p:cNvSpPr>
            <a:spLocks noGrp="1" noRot="1" noChangeAspect="1" noChangeArrowheads="1" noTextEdit="1"/>
          </p:cNvSpPr>
          <p:nvPr>
            <p:ph type="sldImg"/>
          </p:nvPr>
        </p:nvSpPr>
        <p:spPr>
          <a:xfrm>
            <a:off x="820738" y="1243013"/>
            <a:ext cx="5222875" cy="2938462"/>
          </a:xfrm>
          <a:solidFill>
            <a:srgbClr val="FFFFFF"/>
          </a:solidFill>
          <a:ln/>
          <a:extLst>
            <a:ext uri="{FAA26D3D-D897-4be2-8F04-BA451C77F1D7}">
              <ma14:placeholderFlag xmlns:ma14="http://schemas.microsoft.com/office/mac/drawingml/2011/main" xmlns="" val="1"/>
            </a:ext>
          </a:extLst>
        </p:spPr>
      </p:sp>
      <p:sp>
        <p:nvSpPr>
          <p:cNvPr id="18435"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extLst>
      <p:ext uri="{BB962C8B-B14F-4D97-AF65-F5344CB8AC3E}">
        <p14:creationId xmlns:p14="http://schemas.microsoft.com/office/powerpoint/2010/main" val="2465723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C87724-191E-E74E-AE2B-8D24E0FEA6B1}" type="slidenum">
              <a:rPr lang="en-US"/>
              <a:pPr/>
              <a:t>35</a:t>
            </a:fld>
            <a:endParaRPr lang="en-US"/>
          </a:p>
        </p:txBody>
      </p:sp>
      <p:sp>
        <p:nvSpPr>
          <p:cNvPr id="143257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432579" name="Rectangle 3"/>
          <p:cNvSpPr>
            <a:spLocks noGrp="1" noChangeArrowheads="1"/>
          </p:cNvSpPr>
          <p:nvPr>
            <p:ph type="body" idx="1"/>
          </p:nvPr>
        </p:nvSpPr>
        <p:spPr/>
        <p:txBody>
          <a:bodyPr/>
          <a:lstStyle/>
          <a:p>
            <a:r>
              <a:rPr lang="en-US"/>
              <a:t>Infected IP:  a.b.c.d.     a.b.X.Y avoids ingress filtering ISPs.      Note: evades Savage</a:t>
            </a:r>
            <a:r>
              <a:rPr lang="ja-JP" altLang="en-US">
                <a:latin typeface="Arial"/>
              </a:rPr>
              <a:t>’</a:t>
            </a:r>
            <a:r>
              <a:rPr lang="en-US"/>
              <a:t>s /8 backscatter monitor.</a:t>
            </a:r>
          </a:p>
        </p:txBody>
      </p:sp>
    </p:spTree>
    <p:extLst>
      <p:ext uri="{BB962C8B-B14F-4D97-AF65-F5344CB8AC3E}">
        <p14:creationId xmlns:p14="http://schemas.microsoft.com/office/powerpoint/2010/main" val="1128378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8A87BC-43C3-D949-B3BC-6F5B4D6BCD00}" type="slidenum">
              <a:rPr lang="en-US"/>
              <a:pPr/>
              <a:t>36</a:t>
            </a:fld>
            <a:endParaRPr lang="en-US"/>
          </a:p>
        </p:txBody>
      </p:sp>
      <p:sp>
        <p:nvSpPr>
          <p:cNvPr id="141312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1413123" name="Rectangle 3"/>
          <p:cNvSpPr>
            <a:spLocks noGrp="1" noChangeArrowheads="1"/>
          </p:cNvSpPr>
          <p:nvPr>
            <p:ph type="body" idx="1"/>
          </p:nvPr>
        </p:nvSpPr>
        <p:spPr/>
        <p:txBody>
          <a:bodyPr/>
          <a:lstStyle/>
          <a:p>
            <a:r>
              <a:rPr lang="en-US"/>
              <a:t>Syncache:  global hash table for all half open connections on all sockets.</a:t>
            </a:r>
          </a:p>
        </p:txBody>
      </p:sp>
    </p:spTree>
    <p:extLst>
      <p:ext uri="{BB962C8B-B14F-4D97-AF65-F5344CB8AC3E}">
        <p14:creationId xmlns:p14="http://schemas.microsoft.com/office/powerpoint/2010/main" val="1240689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5E7036E8-6A70-5742-9E51-BEBE5E9E7346}" type="slidenum">
              <a:rPr lang="en-US" smtClean="0"/>
              <a:t>37</a:t>
            </a:fld>
            <a:endParaRPr lang="en-US"/>
          </a:p>
        </p:txBody>
      </p:sp>
    </p:spTree>
    <p:extLst>
      <p:ext uri="{BB962C8B-B14F-4D97-AF65-F5344CB8AC3E}">
        <p14:creationId xmlns:p14="http://schemas.microsoft.com/office/powerpoint/2010/main" val="718793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We picked top few devices on amazon, tried to pick different manufacturers. </a:t>
            </a:r>
          </a:p>
        </p:txBody>
      </p:sp>
    </p:spTree>
    <p:extLst>
      <p:ext uri="{BB962C8B-B14F-4D97-AF65-F5344CB8AC3E}">
        <p14:creationId xmlns:p14="http://schemas.microsoft.com/office/powerpoint/2010/main" val="3724511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421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7101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E3E5AE5-A90E-0948-8D20-6A8BA642CFB2}"/>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561B8F5-004D-EC42-85A4-E3591D1DEFCD}" type="slidenum">
              <a:rPr lang="en-US" altLang="en-US" sz="1200"/>
              <a:pPr eaLnBrk="1" hangingPunct="1"/>
              <a:t>12</a:t>
            </a:fld>
            <a:endParaRPr lang="en-US" altLang="en-US" sz="1200"/>
          </a:p>
        </p:txBody>
      </p:sp>
      <p:sp>
        <p:nvSpPr>
          <p:cNvPr id="62466" name="Rectangle 2">
            <a:extLst>
              <a:ext uri="{FF2B5EF4-FFF2-40B4-BE49-F238E27FC236}">
                <a16:creationId xmlns:a16="http://schemas.microsoft.com/office/drawing/2014/main" id="{F9C11675-C114-5D4C-A109-F0FC799DCA87}"/>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2467" name="Rectangle 3">
            <a:extLst>
              <a:ext uri="{FF2B5EF4-FFF2-40B4-BE49-F238E27FC236}">
                <a16:creationId xmlns:a16="http://schemas.microsoft.com/office/drawing/2014/main" id="{D9F14970-7902-7B44-AB9E-32530182CD2E}"/>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40407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E888A99-1426-0045-9988-B2BC2B9CDB7E}"/>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C9DE19D-9B40-7847-9A58-F52591C05BAE}" type="slidenum">
              <a:rPr lang="en-US" altLang="en-US" sz="1200"/>
              <a:pPr eaLnBrk="1" hangingPunct="1"/>
              <a:t>13</a:t>
            </a:fld>
            <a:endParaRPr lang="en-US" altLang="en-US" sz="1200"/>
          </a:p>
        </p:txBody>
      </p:sp>
      <p:sp>
        <p:nvSpPr>
          <p:cNvPr id="64514" name="Rectangle 2">
            <a:extLst>
              <a:ext uri="{FF2B5EF4-FFF2-40B4-BE49-F238E27FC236}">
                <a16:creationId xmlns:a16="http://schemas.microsoft.com/office/drawing/2014/main" id="{11A9D2C2-AFB1-874C-B85B-45195BD37EF4}"/>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4515" name="Rectangle 3">
            <a:extLst>
              <a:ext uri="{FF2B5EF4-FFF2-40B4-BE49-F238E27FC236}">
                <a16:creationId xmlns:a16="http://schemas.microsoft.com/office/drawing/2014/main" id="{84FCE86E-284A-1743-9326-F1C4E0B1741D}"/>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340512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5E8EE5B-0F39-EE49-A57E-94795DB9C632}"/>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B2BE740-23C5-4C4A-8230-C1F311387EFA}" type="slidenum">
              <a:rPr lang="en-US" altLang="en-US" sz="1200"/>
              <a:pPr eaLnBrk="1" hangingPunct="1"/>
              <a:t>14</a:t>
            </a:fld>
            <a:endParaRPr lang="en-US" altLang="en-US" sz="1200"/>
          </a:p>
        </p:txBody>
      </p:sp>
      <p:sp>
        <p:nvSpPr>
          <p:cNvPr id="66562" name="Rectangle 2">
            <a:extLst>
              <a:ext uri="{FF2B5EF4-FFF2-40B4-BE49-F238E27FC236}">
                <a16:creationId xmlns:a16="http://schemas.microsoft.com/office/drawing/2014/main" id="{8B314E2B-C1FD-324B-98E6-2D5741ACFA5D}"/>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6563" name="Rectangle 3">
            <a:extLst>
              <a:ext uri="{FF2B5EF4-FFF2-40B4-BE49-F238E27FC236}">
                <a16:creationId xmlns:a16="http://schemas.microsoft.com/office/drawing/2014/main" id="{D35A7A0F-BC4A-184F-8B30-1367D1C3D99F}"/>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3898447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3D50FCD7-70ED-014A-869E-C6201D1DAD2D}"/>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1FA9F32C-936B-F246-9A5C-E2045A15C13B}"/>
              </a:ext>
            </a:extLst>
          </p:cNvPr>
          <p:cNvSpPr>
            <a:spLocks noGrp="1"/>
          </p:cNvSpPr>
          <p:nvPr>
            <p:ph type="body" idx="1"/>
          </p:nvPr>
        </p:nvSpPr>
        <p:spPr>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a:defRPr/>
            </a:pPr>
            <a:endParaRPr lang="th-TH">
              <a:latin typeface="Times New Roman" charset="0"/>
              <a:cs typeface="Cordia New" charset="0"/>
            </a:endParaRPr>
          </a:p>
        </p:txBody>
      </p:sp>
      <p:sp>
        <p:nvSpPr>
          <p:cNvPr id="57348" name="Slide Number Placeholder 3">
            <a:extLst>
              <a:ext uri="{FF2B5EF4-FFF2-40B4-BE49-F238E27FC236}">
                <a16:creationId xmlns:a16="http://schemas.microsoft.com/office/drawing/2014/main" id="{44A3E4BF-08BA-914C-A722-6A8A1C61F928}"/>
              </a:ext>
            </a:extLst>
          </p:cNvPr>
          <p:cNvSpPr>
            <a:spLocks noGrp="1"/>
          </p:cNvSpPr>
          <p:nvPr>
            <p:ph type="sldNum" sz="quarter" idx="5"/>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defTabSz="904875"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04875"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04875"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04875"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04875"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048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048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048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04875"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0846C9C-CF94-DA4C-AE32-8A861D380810}" type="slidenum">
              <a:rPr lang="en-US" altLang="en-US" sz="1200">
                <a:latin typeface="Times New Roman" panose="02020603050405020304" pitchFamily="18" charset="0"/>
              </a:rPr>
              <a:pPr eaLnBrk="1" hangingPunct="1"/>
              <a:t>15</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68934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B8FB35D-C254-7144-A449-9520A57FEF62}"/>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B7C2E85-FE12-204A-AADB-562146A9F638}" type="slidenum">
              <a:rPr lang="en-US" altLang="en-US" sz="1200"/>
              <a:pPr eaLnBrk="1" hangingPunct="1"/>
              <a:t>16</a:t>
            </a:fld>
            <a:endParaRPr lang="en-US" altLang="en-US" sz="1200"/>
          </a:p>
        </p:txBody>
      </p:sp>
      <p:sp>
        <p:nvSpPr>
          <p:cNvPr id="68610" name="Rectangle 2">
            <a:extLst>
              <a:ext uri="{FF2B5EF4-FFF2-40B4-BE49-F238E27FC236}">
                <a16:creationId xmlns:a16="http://schemas.microsoft.com/office/drawing/2014/main" id="{1588257C-8C91-4945-8D52-B699675DF152}"/>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68611" name="Rectangle 3">
            <a:extLst>
              <a:ext uri="{FF2B5EF4-FFF2-40B4-BE49-F238E27FC236}">
                <a16:creationId xmlns:a16="http://schemas.microsoft.com/office/drawing/2014/main" id="{E5668D0B-6E81-6846-84DB-1D9EDC31DEFB}"/>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364429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AA499D4-69F7-5246-96F5-E599FFAE264D}"/>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8FDD75D-BB7E-FA4C-A2C8-FD3487504C0F}" type="slidenum">
              <a:rPr lang="en-US" altLang="en-US" sz="1200"/>
              <a:pPr eaLnBrk="1" hangingPunct="1"/>
              <a:t>17</a:t>
            </a:fld>
            <a:endParaRPr lang="en-US" altLang="en-US" sz="1200"/>
          </a:p>
        </p:txBody>
      </p:sp>
      <p:sp>
        <p:nvSpPr>
          <p:cNvPr id="70658" name="Rectangle 2">
            <a:extLst>
              <a:ext uri="{FF2B5EF4-FFF2-40B4-BE49-F238E27FC236}">
                <a16:creationId xmlns:a16="http://schemas.microsoft.com/office/drawing/2014/main" id="{22424E64-966B-F04B-B5DC-D20451C58DD0}"/>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70659" name="Rectangle 3">
            <a:extLst>
              <a:ext uri="{FF2B5EF4-FFF2-40B4-BE49-F238E27FC236}">
                <a16:creationId xmlns:a16="http://schemas.microsoft.com/office/drawing/2014/main" id="{D3C93277-4F24-AB46-A36E-90A508153961}"/>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291694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6C12D16-B200-9E47-8C8B-8F25E2B46380}" type="slidenum">
              <a:rPr lang="en-US"/>
              <a:pPr>
                <a:defRPr/>
              </a:pPr>
              <a:t>20</a:t>
            </a:fld>
            <a:endParaRPr lang="en-US"/>
          </a:p>
        </p:txBody>
      </p:sp>
      <p:sp>
        <p:nvSpPr>
          <p:cNvPr id="7475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74755" name="Rectangle 3"/>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61335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16039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29581"/>
      </p:ext>
    </p:extLst>
  </p:cSld>
  <p:clrMapOvr>
    <a:masterClrMapping/>
  </p:clrMapOvr>
  <p:extLst>
    <p:ext uri="{DCECCB84-F9BA-43D5-87BE-67443E8EF086}">
      <p15:sldGuideLst xmlns:p15="http://schemas.microsoft.com/office/powerpoint/2012/main">
        <p15:guide id="1" pos="51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03200" y="290513"/>
            <a:ext cx="116840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C90CF4-5805-2B4D-A47C-9C70FA5E4D6C}"/>
              </a:ext>
            </a:extLst>
          </p:cNvPr>
          <p:cNvSpPr>
            <a:spLocks noGrp="1" noChangeArrowheads="1"/>
          </p:cNvSpPr>
          <p:nvPr>
            <p:ph type="dt" sz="half" idx="10"/>
          </p:nvPr>
        </p:nvSpPr>
        <p:spPr/>
        <p:txBody>
          <a:bodyPr rtlCol="0"/>
          <a:lstStyle>
            <a:lvl1pPr>
              <a:defRPr>
                <a:solidFill>
                  <a:schemeClr val="tx1">
                    <a:tint val="75000"/>
                  </a:schemeClr>
                </a:solidFill>
                <a:latin typeface="Arial" charset="0"/>
                <a:ea typeface="ＭＳ Ｐゴシック" charset="0"/>
                <a:cs typeface="ＭＳ Ｐゴシック" charset="0"/>
              </a:defRPr>
            </a:lvl1pPr>
          </a:lstStyle>
          <a:p>
            <a:pPr>
              <a:defRPr/>
            </a:pPr>
            <a:endParaRPr lang="en-US"/>
          </a:p>
        </p:txBody>
      </p:sp>
      <p:sp>
        <p:nvSpPr>
          <p:cNvPr id="6" name="Footer Placeholder 5">
            <a:extLst>
              <a:ext uri="{FF2B5EF4-FFF2-40B4-BE49-F238E27FC236}">
                <a16:creationId xmlns:a16="http://schemas.microsoft.com/office/drawing/2014/main" id="{5D0FFFE5-0095-8F41-80B6-7D8FE3916F73}"/>
              </a:ext>
            </a:extLst>
          </p:cNvPr>
          <p:cNvSpPr>
            <a:spLocks noGrp="1" noChangeArrowheads="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D38CDD7E-73E3-5646-B9EA-5ED042E681EF}"/>
              </a:ext>
            </a:extLst>
          </p:cNvPr>
          <p:cNvSpPr>
            <a:spLocks noGrp="1" noChangeArrowheads="1"/>
          </p:cNvSpPr>
          <p:nvPr>
            <p:ph type="sldNum" sz="quarter" idx="12"/>
          </p:nvPr>
        </p:nvSpPr>
        <p:spPr/>
        <p:txBody>
          <a:bodyPr/>
          <a:lstStyle>
            <a:lvl1pPr>
              <a:defRPr/>
            </a:lvl1pPr>
          </a:lstStyle>
          <a:p>
            <a:fld id="{E7DB1524-DACB-F64C-8C14-499F54F3B643}" type="slidenum">
              <a:rPr lang="en-US" altLang="en-US"/>
              <a:pPr/>
              <a:t>‹#›</a:t>
            </a:fld>
            <a:endParaRPr lang="en-US" altLang="en-US"/>
          </a:p>
        </p:txBody>
      </p:sp>
    </p:spTree>
    <p:extLst>
      <p:ext uri="{BB962C8B-B14F-4D97-AF65-F5344CB8AC3E}">
        <p14:creationId xmlns:p14="http://schemas.microsoft.com/office/powerpoint/2010/main" val="2473394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6" y="593370"/>
            <a:ext cx="113607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6" y="1536633"/>
            <a:ext cx="11360799"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5"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86650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577691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12418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492EBA-42DD-B247-A5CA-4B9F9327C47E}" type="datetimeFigureOut">
              <a:rPr lang="en-US" smtClean="0"/>
              <a:t>11/23/20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BB3BAB-EE61-BD45-94CA-FD51ADBE7843}" type="slidenum">
              <a:rPr lang="en-US" smtClean="0"/>
              <a:t>‹#›</a:t>
            </a:fld>
            <a:endParaRPr lang="en-US"/>
          </a:p>
        </p:txBody>
      </p:sp>
    </p:spTree>
    <p:extLst>
      <p:ext uri="{BB962C8B-B14F-4D97-AF65-F5344CB8AC3E}">
        <p14:creationId xmlns:p14="http://schemas.microsoft.com/office/powerpoint/2010/main" val="1565550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92EBA-42DD-B247-A5CA-4B9F9327C47E}" type="datetimeFigureOut">
              <a:rPr lang="en-US" smtClean="0"/>
              <a:t>11/23/20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BB3BAB-EE61-BD45-94CA-FD51ADBE7843}" type="slidenum">
              <a:rPr lang="en-US" smtClean="0"/>
              <a:t>‹#›</a:t>
            </a:fld>
            <a:endParaRPr lang="en-US"/>
          </a:p>
        </p:txBody>
      </p:sp>
    </p:spTree>
    <p:extLst>
      <p:ext uri="{BB962C8B-B14F-4D97-AF65-F5344CB8AC3E}">
        <p14:creationId xmlns:p14="http://schemas.microsoft.com/office/powerpoint/2010/main" val="10564337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72881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3060207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393838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276968"/>
      </p:ext>
    </p:extLst>
  </p:cSld>
  <p:clrMapOvr>
    <a:masterClrMapping/>
  </p:clrMapOvr>
  <p:extLst>
    <p:ext uri="{DCECCB84-F9BA-43D5-87BE-67443E8EF086}">
      <p15:sldGuideLst xmlns:p15="http://schemas.microsoft.com/office/powerpoint/2012/main">
        <p15:guide id="1" pos="51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058523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20316899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6928374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3977553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2862906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506419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7303262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4678038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40093513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523129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9472988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7375938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253854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1285" y="1303338"/>
            <a:ext cx="11129433"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p:cNvSpPr>
            <a:spLocks noGrp="1"/>
          </p:cNvSpPr>
          <p:nvPr>
            <p:ph type="body" sz="quarter" idx="13"/>
          </p:nvPr>
        </p:nvSpPr>
        <p:spPr>
          <a:xfrm>
            <a:off x="355605" y="19052"/>
            <a:ext cx="2285995"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683939" y="19050"/>
            <a:ext cx="4428061"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372533" y="482600"/>
            <a:ext cx="1105207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800"/>
          </a:p>
        </p:txBody>
      </p:sp>
      <p:sp>
        <p:nvSpPr>
          <p:cNvPr id="18" name="Title Placeholder 1"/>
          <p:cNvSpPr>
            <a:spLocks noGrp="1"/>
          </p:cNvSpPr>
          <p:nvPr>
            <p:ph type="title"/>
          </p:nvPr>
        </p:nvSpPr>
        <p:spPr>
          <a:xfrm>
            <a:off x="451812" y="507504"/>
            <a:ext cx="109728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a:t>Click to edit Master title style</a:t>
            </a:r>
          </a:p>
        </p:txBody>
      </p:sp>
      <p:sp>
        <p:nvSpPr>
          <p:cNvPr id="19" name="Slide Number Placeholder 4"/>
          <p:cNvSpPr txBox="1">
            <a:spLocks/>
          </p:cNvSpPr>
          <p:nvPr userDrawn="1"/>
        </p:nvSpPr>
        <p:spPr>
          <a:xfrm>
            <a:off x="11266967" y="6459220"/>
            <a:ext cx="808567"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21366019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6D851A-6E17-AD48-B0E7-6825D31DDA61}" type="slidenum">
              <a:rPr lang="en-US"/>
              <a:pPr>
                <a:defRPr/>
              </a:pPr>
              <a:t>‹#›</a:t>
            </a:fld>
            <a:endParaRPr lang="en-US"/>
          </a:p>
        </p:txBody>
      </p:sp>
    </p:spTree>
    <p:extLst>
      <p:ext uri="{BB962C8B-B14F-4D97-AF65-F5344CB8AC3E}">
        <p14:creationId xmlns:p14="http://schemas.microsoft.com/office/powerpoint/2010/main" val="3734509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63D02-5D68-2446-BED9-278D181895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A08036-1B1E-5E42-8B9A-E37942779DB7}"/>
              </a:ext>
            </a:extLst>
          </p:cNvPr>
          <p:cNvSpPr>
            <a:spLocks noGrp="1"/>
          </p:cNvSpPr>
          <p:nvPr>
            <p:ph type="dt" sz="half" idx="10"/>
          </p:nvPr>
        </p:nvSpPr>
        <p:spPr/>
        <p:txBody>
          <a:bodyPr/>
          <a:lstStyle/>
          <a:p>
            <a:fld id="{2AAA8945-93FC-CD4D-85EF-05021FBA20E6}" type="datetimeFigureOut">
              <a:rPr lang="en-US" smtClean="0"/>
              <a:t>11/23/20</a:t>
            </a:fld>
            <a:endParaRPr lang="en-US"/>
          </a:p>
        </p:txBody>
      </p:sp>
      <p:sp>
        <p:nvSpPr>
          <p:cNvPr id="4" name="Footer Placeholder 3">
            <a:extLst>
              <a:ext uri="{FF2B5EF4-FFF2-40B4-BE49-F238E27FC236}">
                <a16:creationId xmlns:a16="http://schemas.microsoft.com/office/drawing/2014/main" id="{75E26A52-DAA8-9C48-A3A0-D2054EC34A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BD854F-03E4-DE46-8F59-BE835B91C52A}"/>
              </a:ext>
            </a:extLst>
          </p:cNvPr>
          <p:cNvSpPr>
            <a:spLocks noGrp="1"/>
          </p:cNvSpPr>
          <p:nvPr>
            <p:ph type="sldNum" sz="quarter" idx="12"/>
          </p:nvPr>
        </p:nvSpPr>
        <p:spPr/>
        <p:txBody>
          <a:bodyPr/>
          <a:lstStyle/>
          <a:p>
            <a:fld id="{D7AA6054-60FB-8048-98AD-326CDDBBD22D}" type="slidenum">
              <a:rPr lang="en-US" smtClean="0"/>
              <a:t>‹#›</a:t>
            </a:fld>
            <a:endParaRPr lang="en-US"/>
          </a:p>
        </p:txBody>
      </p:sp>
    </p:spTree>
    <p:extLst>
      <p:ext uri="{BB962C8B-B14F-4D97-AF65-F5344CB8AC3E}">
        <p14:creationId xmlns:p14="http://schemas.microsoft.com/office/powerpoint/2010/main" val="3800331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85B9CD-4A62-3F4D-AD12-EDA3029F3BF6}"/>
              </a:ext>
            </a:extLst>
          </p:cNvPr>
          <p:cNvSpPr>
            <a:spLocks noGrp="1"/>
          </p:cNvSpPr>
          <p:nvPr>
            <p:ph type="dt" sz="half" idx="10"/>
          </p:nvPr>
        </p:nvSpPr>
        <p:spPr/>
        <p:txBody>
          <a:bodyPr/>
          <a:lstStyle/>
          <a:p>
            <a:fld id="{2AAA8945-93FC-CD4D-85EF-05021FBA20E6}" type="datetimeFigureOut">
              <a:rPr lang="en-US" smtClean="0"/>
              <a:t>11/23/20</a:t>
            </a:fld>
            <a:endParaRPr lang="en-US"/>
          </a:p>
        </p:txBody>
      </p:sp>
      <p:sp>
        <p:nvSpPr>
          <p:cNvPr id="3" name="Footer Placeholder 2">
            <a:extLst>
              <a:ext uri="{FF2B5EF4-FFF2-40B4-BE49-F238E27FC236}">
                <a16:creationId xmlns:a16="http://schemas.microsoft.com/office/drawing/2014/main" id="{EEB70D28-17B4-484F-B9CF-8FB2A7D9FD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156DA1-CF47-554F-AA8D-FC1CAB4B23ED}"/>
              </a:ext>
            </a:extLst>
          </p:cNvPr>
          <p:cNvSpPr>
            <a:spLocks noGrp="1"/>
          </p:cNvSpPr>
          <p:nvPr>
            <p:ph type="sldNum" sz="quarter" idx="12"/>
          </p:nvPr>
        </p:nvSpPr>
        <p:spPr/>
        <p:txBody>
          <a:bodyPr/>
          <a:lstStyle/>
          <a:p>
            <a:fld id="{D7AA6054-60FB-8048-98AD-326CDDBBD22D}" type="slidenum">
              <a:rPr lang="en-US" smtClean="0"/>
              <a:t>‹#›</a:t>
            </a:fld>
            <a:endParaRPr lang="en-US"/>
          </a:p>
        </p:txBody>
      </p:sp>
    </p:spTree>
    <p:extLst>
      <p:ext uri="{BB962C8B-B14F-4D97-AF65-F5344CB8AC3E}">
        <p14:creationId xmlns:p14="http://schemas.microsoft.com/office/powerpoint/2010/main" val="3621092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6190869"/>
      </p:ext>
    </p:extLst>
  </p:cSld>
  <p:clrMapOvr>
    <a:masterClrMapping/>
  </p:clrMapOvr>
  <p:extLst>
    <p:ext uri="{DCECCB84-F9BA-43D5-87BE-67443E8EF086}">
      <p15:sldGuideLst xmlns:p15="http://schemas.microsoft.com/office/powerpoint/2012/main">
        <p15:guide id="1" pos="600">
          <p15:clr>
            <a:srgbClr val="FBAE40"/>
          </p15:clr>
        </p15:guide>
        <p15:guide id="2" pos="463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756821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BA35055-56D4-C74A-A431-BA6678FFA969}" type="slidenum">
              <a:rPr lang="en-US"/>
              <a:pPr>
                <a:defRPr/>
              </a:pPr>
              <a:t>‹#›</a:t>
            </a:fld>
            <a:endParaRPr lang="en-US"/>
          </a:p>
        </p:txBody>
      </p:sp>
    </p:spTree>
    <p:extLst>
      <p:ext uri="{BB962C8B-B14F-4D97-AF65-F5344CB8AC3E}">
        <p14:creationId xmlns:p14="http://schemas.microsoft.com/office/powerpoint/2010/main" val="2621067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344148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4.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14"/>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9797460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60" r:id="rId9"/>
    <p:sldLayoutId id="2147483661" r:id="rId10"/>
    <p:sldLayoutId id="2147483693" r:id="rId11"/>
    <p:sldLayoutId id="2147483695" r:id="rId12"/>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23"/>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58480648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4" r:id="rId2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4.emf"/><Relationship Id="rId4" Type="http://schemas.openxmlformats.org/officeDocument/2006/relationships/image" Target="../media/image13.emf"/></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3" name="Title 1">
            <a:extLst>
              <a:ext uri="{FF2B5EF4-FFF2-40B4-BE49-F238E27FC236}">
                <a16:creationId xmlns:a16="http://schemas.microsoft.com/office/drawing/2014/main" id="{4EE89C89-777F-7041-8A97-0E30E8C96679}"/>
              </a:ext>
            </a:extLst>
          </p:cNvPr>
          <p:cNvSpPr txBox="1">
            <a:spLocks/>
          </p:cNvSpPr>
          <p:nvPr/>
        </p:nvSpPr>
        <p:spPr>
          <a:xfrm>
            <a:off x="762953" y="1041400"/>
            <a:ext cx="8362422" cy="2387600"/>
          </a:xfrm>
          <a:prstGeom prst="rect">
            <a:avLst/>
          </a:prstGeom>
        </p:spPr>
        <p:txBody>
          <a:bodyPr anchor="b">
            <a:normAutofit/>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3600" dirty="0">
                <a:latin typeface="Arial" panose="020B0604020202020204" pitchFamily="34" charset="0"/>
                <a:cs typeface="Arial" panose="020B0604020202020204" pitchFamily="34" charset="0"/>
              </a:rPr>
              <a:t>Module 3:</a:t>
            </a:r>
            <a:br>
              <a:rPr lang="en-US" sz="36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Security</a:t>
            </a:r>
          </a:p>
          <a:p>
            <a:pPr algn="l"/>
            <a:r>
              <a:rPr lang="en-US" sz="3600" b="0" dirty="0">
                <a:latin typeface="Arial" panose="020B0604020202020204" pitchFamily="34" charset="0"/>
                <a:cs typeface="Arial" panose="020B0604020202020204" pitchFamily="34" charset="0"/>
              </a:rPr>
              <a:t>Overview and Attacks</a:t>
            </a:r>
          </a:p>
          <a:p>
            <a:pPr algn="l">
              <a:lnSpc>
                <a:spcPct val="100000"/>
              </a:lnSpc>
            </a:pPr>
            <a:endParaRPr lang="en-US" sz="360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endParaRPr lang="en-US" sz="2200" b="1" i="0" kern="1200" dirty="0">
              <a:solidFill>
                <a:schemeClr val="accent1"/>
              </a:solidFill>
              <a:latin typeface="Adobe Garamond Pro" panose="02020502060506020403" pitchFamily="18" charset="77"/>
              <a:ea typeface="+mn-ea"/>
              <a:cs typeface="Gotham Bold" pitchFamily="2" charset="0"/>
            </a:endParaRPr>
          </a:p>
          <a:p>
            <a:pPr algn="l">
              <a:lnSpc>
                <a:spcPct val="125000"/>
              </a:lnSpc>
              <a:spcBef>
                <a:spcPts val="0"/>
              </a:spcBef>
            </a:pPr>
            <a:r>
              <a:rPr lang="en-US" sz="1800" b="0" i="0" kern="1200" dirty="0">
                <a:solidFill>
                  <a:schemeClr val="accent1"/>
                </a:solidFill>
                <a:latin typeface="Adobe Garamond Pro" panose="02020502060506020403" pitchFamily="18" charset="77"/>
                <a:ea typeface="+mn-ea"/>
                <a:cs typeface="Gotham Bold" pitchFamily="2" charset="0"/>
              </a:rPr>
              <a:t>Fall 2020</a:t>
            </a:r>
          </a:p>
        </p:txBody>
      </p:sp>
    </p:spTree>
    <p:extLst>
      <p:ext uri="{BB962C8B-B14F-4D97-AF65-F5344CB8AC3E}">
        <p14:creationId xmlns:p14="http://schemas.microsoft.com/office/powerpoint/2010/main" val="2096984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F52B88-637E-0346-AC75-7DE4461B6471}"/>
              </a:ext>
            </a:extLst>
          </p:cNvPr>
          <p:cNvSpPr>
            <a:spLocks noGrp="1"/>
          </p:cNvSpPr>
          <p:nvPr>
            <p:ph type="sldNum" sz="quarter" idx="12"/>
          </p:nvPr>
        </p:nvSpPr>
        <p:spPr/>
        <p:txBody>
          <a:bodyPr/>
          <a:lstStyle/>
          <a:p>
            <a:fld id="{256CE055-ECFD-9048-9FD8-7E2D8656A4F7}" type="slidenum">
              <a:rPr lang="en-US" smtClean="0"/>
              <a:pPr/>
              <a:t>10</a:t>
            </a:fld>
            <a:endParaRPr lang="en-US" dirty="0"/>
          </a:p>
        </p:txBody>
      </p:sp>
      <p:pic>
        <p:nvPicPr>
          <p:cNvPr id="5" name="Picture 4">
            <a:extLst>
              <a:ext uri="{FF2B5EF4-FFF2-40B4-BE49-F238E27FC236}">
                <a16:creationId xmlns:a16="http://schemas.microsoft.com/office/drawing/2014/main" id="{D9022C29-0E14-984B-AD43-989F556728ED}"/>
              </a:ext>
            </a:extLst>
          </p:cNvPr>
          <p:cNvPicPr>
            <a:picLocks noChangeAspect="1"/>
          </p:cNvPicPr>
          <p:nvPr/>
        </p:nvPicPr>
        <p:blipFill>
          <a:blip r:embed="rId2"/>
          <a:stretch>
            <a:fillRect/>
          </a:stretch>
        </p:blipFill>
        <p:spPr>
          <a:xfrm>
            <a:off x="2364385" y="112064"/>
            <a:ext cx="7463230" cy="5925312"/>
          </a:xfrm>
          <a:prstGeom prst="rect">
            <a:avLst/>
          </a:prstGeom>
        </p:spPr>
      </p:pic>
    </p:spTree>
    <p:extLst>
      <p:ext uri="{BB962C8B-B14F-4D97-AF65-F5344CB8AC3E}">
        <p14:creationId xmlns:p14="http://schemas.microsoft.com/office/powerpoint/2010/main" val="388500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BOTNETS</a:t>
            </a:r>
          </a:p>
        </p:txBody>
      </p:sp>
    </p:spTree>
    <p:extLst>
      <p:ext uri="{BB962C8B-B14F-4D97-AF65-F5344CB8AC3E}">
        <p14:creationId xmlns:p14="http://schemas.microsoft.com/office/powerpoint/2010/main" val="3940494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186D2676-CD36-BA47-8A08-5764FE556C12}"/>
              </a:ext>
            </a:extLst>
          </p:cNvPr>
          <p:cNvSpPr>
            <a:spLocks noGrp="1" noChangeArrowheads="1"/>
          </p:cNvSpPr>
          <p:nvPr>
            <p:ph type="title"/>
          </p:nvPr>
        </p:nvSpPr>
        <p:spPr/>
        <p:txBody>
          <a:bodyPr/>
          <a:lstStyle/>
          <a:p>
            <a:r>
              <a:rPr lang="en-US" altLang="en-US"/>
              <a:t>Botnets</a:t>
            </a:r>
          </a:p>
        </p:txBody>
      </p:sp>
      <p:sp>
        <p:nvSpPr>
          <p:cNvPr id="61443" name="Rectangle 3">
            <a:extLst>
              <a:ext uri="{FF2B5EF4-FFF2-40B4-BE49-F238E27FC236}">
                <a16:creationId xmlns:a16="http://schemas.microsoft.com/office/drawing/2014/main" id="{C73E5E00-3D13-204B-85C0-37EB21739691}"/>
              </a:ext>
            </a:extLst>
          </p:cNvPr>
          <p:cNvSpPr>
            <a:spLocks noGrp="1" noChangeArrowheads="1"/>
          </p:cNvSpPr>
          <p:nvPr>
            <p:ph idx="1"/>
          </p:nvPr>
        </p:nvSpPr>
        <p:spPr/>
        <p:txBody>
          <a:bodyPr>
            <a:normAutofit lnSpcReduction="10000"/>
          </a:bodyPr>
          <a:lstStyle/>
          <a:p>
            <a:pPr>
              <a:lnSpc>
                <a:spcPct val="80000"/>
              </a:lnSpc>
            </a:pPr>
            <a:r>
              <a:rPr lang="en-US" altLang="en-US" sz="3000" b="1">
                <a:solidFill>
                  <a:srgbClr val="FF3300"/>
                </a:solidFill>
              </a:rPr>
              <a:t>Bots:</a:t>
            </a:r>
            <a:r>
              <a:rPr lang="en-US" altLang="en-US" sz="3000"/>
              <a:t> Autonomous programs performing tasks</a:t>
            </a:r>
          </a:p>
          <a:p>
            <a:pPr>
              <a:lnSpc>
                <a:spcPct val="80000"/>
              </a:lnSpc>
            </a:pPr>
            <a:r>
              <a:rPr lang="en-US" altLang="en-US" sz="3000"/>
              <a:t>Plenty of </a:t>
            </a:r>
            <a:r>
              <a:rPr lang="ja-JP" altLang="en-US" sz="3000"/>
              <a:t>“</a:t>
            </a:r>
            <a:r>
              <a:rPr lang="en-US" altLang="ja-JP" sz="3000"/>
              <a:t>benign</a:t>
            </a:r>
            <a:r>
              <a:rPr lang="ja-JP" altLang="en-US" sz="3000"/>
              <a:t>”</a:t>
            </a:r>
            <a:r>
              <a:rPr lang="en-US" altLang="ja-JP" sz="3000"/>
              <a:t> bots</a:t>
            </a:r>
          </a:p>
          <a:p>
            <a:pPr lvl="1">
              <a:lnSpc>
                <a:spcPct val="80000"/>
              </a:lnSpc>
            </a:pPr>
            <a:r>
              <a:rPr lang="en-US" altLang="en-US" sz="2600" i="1"/>
              <a:t>e.g., </a:t>
            </a:r>
            <a:r>
              <a:rPr lang="en-US" altLang="en-US" sz="2600"/>
              <a:t>weatherbug</a:t>
            </a:r>
            <a:br>
              <a:rPr lang="en-US" altLang="en-US" sz="2600"/>
            </a:br>
            <a:endParaRPr lang="en-US" altLang="en-US" sz="2600" i="1"/>
          </a:p>
          <a:p>
            <a:pPr>
              <a:lnSpc>
                <a:spcPct val="80000"/>
              </a:lnSpc>
            </a:pPr>
            <a:r>
              <a:rPr lang="en-US" altLang="en-US" sz="3000" b="1">
                <a:solidFill>
                  <a:srgbClr val="FF3300"/>
                </a:solidFill>
              </a:rPr>
              <a:t>Botnets:</a:t>
            </a:r>
            <a:r>
              <a:rPr lang="en-US" altLang="en-US" sz="3000" b="1"/>
              <a:t> </a:t>
            </a:r>
            <a:r>
              <a:rPr lang="en-US" altLang="en-US" sz="3000"/>
              <a:t>group of bots </a:t>
            </a:r>
          </a:p>
          <a:p>
            <a:pPr lvl="1">
              <a:lnSpc>
                <a:spcPct val="80000"/>
              </a:lnSpc>
            </a:pPr>
            <a:r>
              <a:rPr lang="en-US" altLang="en-US" sz="2600"/>
              <a:t>Typically carries malicious connotation</a:t>
            </a:r>
          </a:p>
          <a:p>
            <a:pPr lvl="1">
              <a:lnSpc>
                <a:spcPct val="80000"/>
              </a:lnSpc>
            </a:pPr>
            <a:r>
              <a:rPr lang="en-US" altLang="en-US" sz="2600"/>
              <a:t>Large numbers of infected machines</a:t>
            </a:r>
          </a:p>
          <a:p>
            <a:pPr lvl="1">
              <a:lnSpc>
                <a:spcPct val="80000"/>
              </a:lnSpc>
            </a:pPr>
            <a:r>
              <a:rPr lang="en-US" altLang="en-US" sz="2600"/>
              <a:t>Machines </a:t>
            </a:r>
            <a:r>
              <a:rPr lang="ja-JP" altLang="en-US" sz="2600"/>
              <a:t>“</a:t>
            </a:r>
            <a:r>
              <a:rPr lang="en-US" altLang="ja-JP" sz="2600"/>
              <a:t>enlisted</a:t>
            </a:r>
            <a:r>
              <a:rPr lang="ja-JP" altLang="en-US" sz="2600"/>
              <a:t>”</a:t>
            </a:r>
            <a:r>
              <a:rPr lang="en-US" altLang="ja-JP" sz="2600"/>
              <a:t> with infection vectors like worms (last lecture)</a:t>
            </a:r>
            <a:br>
              <a:rPr lang="en-US" altLang="ja-JP" sz="2600"/>
            </a:br>
            <a:endParaRPr lang="en-US" altLang="ja-JP" sz="2600"/>
          </a:p>
          <a:p>
            <a:pPr>
              <a:lnSpc>
                <a:spcPct val="80000"/>
              </a:lnSpc>
            </a:pPr>
            <a:r>
              <a:rPr lang="en-US" altLang="en-US" sz="3000"/>
              <a:t>Available for </a:t>
            </a:r>
            <a:r>
              <a:rPr lang="en-US" altLang="en-US" sz="3000" b="1">
                <a:solidFill>
                  <a:srgbClr val="FF3300"/>
                </a:solidFill>
              </a:rPr>
              <a:t>simultaneous control</a:t>
            </a:r>
            <a:r>
              <a:rPr lang="en-US" altLang="en-US" sz="3000"/>
              <a:t> by a master</a:t>
            </a:r>
          </a:p>
        </p:txBody>
      </p:sp>
    </p:spTree>
    <p:extLst>
      <p:ext uri="{BB962C8B-B14F-4D97-AF65-F5344CB8AC3E}">
        <p14:creationId xmlns:p14="http://schemas.microsoft.com/office/powerpoint/2010/main" val="28296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2FF703E8-9213-5D4E-AF1F-BC7DC9B98E24}"/>
              </a:ext>
            </a:extLst>
          </p:cNvPr>
          <p:cNvSpPr>
            <a:spLocks noGrp="1" noChangeArrowheads="1"/>
          </p:cNvSpPr>
          <p:nvPr>
            <p:ph type="title"/>
          </p:nvPr>
        </p:nvSpPr>
        <p:spPr/>
        <p:txBody>
          <a:bodyPr/>
          <a:lstStyle/>
          <a:p>
            <a:r>
              <a:rPr lang="ja-JP" altLang="en-US">
                <a:latin typeface="Arial" panose="020B0604020202020204" pitchFamily="34" charset="0"/>
              </a:rPr>
              <a:t>“</a:t>
            </a:r>
            <a:r>
              <a:rPr lang="en-US" altLang="ja-JP"/>
              <a:t>Rallying</a:t>
            </a:r>
            <a:r>
              <a:rPr lang="ja-JP" altLang="en-US">
                <a:latin typeface="Arial" panose="020B0604020202020204" pitchFamily="34" charset="0"/>
              </a:rPr>
              <a:t>”</a:t>
            </a:r>
            <a:r>
              <a:rPr lang="en-US" altLang="ja-JP"/>
              <a:t> the Botnet</a:t>
            </a:r>
            <a:endParaRPr lang="en-US" altLang="en-US"/>
          </a:p>
        </p:txBody>
      </p:sp>
      <p:sp>
        <p:nvSpPr>
          <p:cNvPr id="63491" name="Rectangle 3">
            <a:extLst>
              <a:ext uri="{FF2B5EF4-FFF2-40B4-BE49-F238E27FC236}">
                <a16:creationId xmlns:a16="http://schemas.microsoft.com/office/drawing/2014/main" id="{F320038E-282C-214B-BBAC-9C1B16F467AA}"/>
              </a:ext>
            </a:extLst>
          </p:cNvPr>
          <p:cNvSpPr>
            <a:spLocks noGrp="1" noChangeArrowheads="1"/>
          </p:cNvSpPr>
          <p:nvPr>
            <p:ph idx="1"/>
          </p:nvPr>
        </p:nvSpPr>
        <p:spPr>
          <a:xfrm>
            <a:off x="1981200" y="1600200"/>
            <a:ext cx="8229600" cy="1524000"/>
          </a:xfrm>
        </p:spPr>
        <p:txBody>
          <a:bodyPr rtlCol="0">
            <a:normAutofit/>
          </a:bodyPr>
          <a:lstStyle/>
          <a:p>
            <a:pPr>
              <a:buFont typeface="Arial"/>
              <a:buChar char="•"/>
              <a:defRPr/>
            </a:pPr>
            <a:r>
              <a:rPr lang="en-US">
                <a:ea typeface="+mn-ea"/>
              </a:rPr>
              <a:t>Easy to combine worm, backdoor functionality</a:t>
            </a:r>
          </a:p>
          <a:p>
            <a:pPr>
              <a:buFont typeface="Arial"/>
              <a:buChar char="•"/>
              <a:defRPr/>
            </a:pPr>
            <a:r>
              <a:rPr lang="en-US" b="1">
                <a:solidFill>
                  <a:srgbClr val="FF3300"/>
                </a:solidFill>
                <a:ea typeface="+mn-ea"/>
              </a:rPr>
              <a:t>Problem:</a:t>
            </a:r>
            <a:r>
              <a:rPr lang="en-US">
                <a:ea typeface="+mn-ea"/>
              </a:rPr>
              <a:t> how to learn about successfully infected machines?</a:t>
            </a:r>
            <a:endParaRPr lang="en-US" b="1">
              <a:ea typeface="+mn-ea"/>
            </a:endParaRPr>
          </a:p>
        </p:txBody>
      </p:sp>
      <p:sp>
        <p:nvSpPr>
          <p:cNvPr id="63492" name="Rectangle 4">
            <a:extLst>
              <a:ext uri="{FF2B5EF4-FFF2-40B4-BE49-F238E27FC236}">
                <a16:creationId xmlns:a16="http://schemas.microsoft.com/office/drawing/2014/main" id="{DE82405B-B565-C241-91A2-16C346B30E2E}"/>
              </a:ext>
            </a:extLst>
          </p:cNvPr>
          <p:cNvSpPr>
            <a:spLocks noChangeArrowheads="1"/>
          </p:cNvSpPr>
          <p:nvPr/>
        </p:nvSpPr>
        <p:spPr bwMode="auto">
          <a:xfrm>
            <a:off x="1981200" y="4800600"/>
            <a:ext cx="8229600"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defRPr/>
            </a:pPr>
            <a:r>
              <a:rPr lang="en-US" sz="2800" b="1">
                <a:solidFill>
                  <a:srgbClr val="FF3300"/>
                </a:solidFill>
                <a:latin typeface="Arial" charset="0"/>
                <a:ea typeface="ＭＳ Ｐゴシック" charset="0"/>
              </a:rPr>
              <a:t>Options</a:t>
            </a:r>
          </a:p>
          <a:p>
            <a:pPr marL="742950" lvl="1" indent="-285750">
              <a:spcBef>
                <a:spcPct val="20000"/>
              </a:spcBef>
              <a:buFontTx/>
              <a:buChar char="–"/>
              <a:defRPr/>
            </a:pPr>
            <a:r>
              <a:rPr lang="en-US" sz="2400">
                <a:latin typeface="Arial" charset="0"/>
                <a:ea typeface="ＭＳ Ｐゴシック" charset="0"/>
              </a:rPr>
              <a:t>Email</a:t>
            </a:r>
          </a:p>
          <a:p>
            <a:pPr marL="742950" lvl="1" indent="-285750">
              <a:spcBef>
                <a:spcPct val="20000"/>
              </a:spcBef>
              <a:buFontTx/>
              <a:buChar char="–"/>
              <a:defRPr/>
            </a:pPr>
            <a:r>
              <a:rPr lang="en-US" sz="2400">
                <a:latin typeface="Arial" charset="0"/>
                <a:ea typeface="ＭＳ Ｐゴシック" charset="0"/>
              </a:rPr>
              <a:t>Hard-coded email address</a:t>
            </a:r>
          </a:p>
        </p:txBody>
      </p:sp>
      <p:sp>
        <p:nvSpPr>
          <p:cNvPr id="63493" name="Cloud">
            <a:extLst>
              <a:ext uri="{FF2B5EF4-FFF2-40B4-BE49-F238E27FC236}">
                <a16:creationId xmlns:a16="http://schemas.microsoft.com/office/drawing/2014/main" id="{E8031335-89BB-DD4F-A8CD-480F38210427}"/>
              </a:ext>
            </a:extLst>
          </p:cNvPr>
          <p:cNvSpPr>
            <a:spLocks noChangeAspect="1" noEditPoints="1" noChangeArrowheads="1"/>
          </p:cNvSpPr>
          <p:nvPr/>
        </p:nvSpPr>
        <p:spPr bwMode="auto">
          <a:xfrm>
            <a:off x="2971800" y="3451226"/>
            <a:ext cx="1981200" cy="1120775"/>
          </a:xfrm>
          <a:custGeom>
            <a:avLst/>
            <a:gdLst>
              <a:gd name="T0" fmla="*/ 6145 w 21600"/>
              <a:gd name="T1" fmla="*/ 560388 h 21600"/>
              <a:gd name="T2" fmla="*/ 990600 w 21600"/>
              <a:gd name="T3" fmla="*/ 1119582 h 21600"/>
              <a:gd name="T4" fmla="*/ 1979549 w 21600"/>
              <a:gd name="T5" fmla="*/ 560388 h 21600"/>
              <a:gd name="T6" fmla="*/ 990600 w 21600"/>
              <a:gd name="T7" fmla="*/ 6408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endParaRPr lang="en-US"/>
          </a:p>
        </p:txBody>
      </p:sp>
      <p:sp>
        <p:nvSpPr>
          <p:cNvPr id="63494" name="Cloud">
            <a:extLst>
              <a:ext uri="{FF2B5EF4-FFF2-40B4-BE49-F238E27FC236}">
                <a16:creationId xmlns:a16="http://schemas.microsoft.com/office/drawing/2014/main" id="{4A2A2815-3653-5E42-83EA-D0174AB6DAAB}"/>
              </a:ext>
            </a:extLst>
          </p:cNvPr>
          <p:cNvSpPr>
            <a:spLocks noChangeAspect="1" noEditPoints="1" noChangeArrowheads="1"/>
          </p:cNvSpPr>
          <p:nvPr/>
        </p:nvSpPr>
        <p:spPr bwMode="auto">
          <a:xfrm>
            <a:off x="6248400" y="2895601"/>
            <a:ext cx="1981200" cy="1120775"/>
          </a:xfrm>
          <a:custGeom>
            <a:avLst/>
            <a:gdLst>
              <a:gd name="T0" fmla="*/ 6145 w 21600"/>
              <a:gd name="T1" fmla="*/ 560388 h 21600"/>
              <a:gd name="T2" fmla="*/ 990600 w 21600"/>
              <a:gd name="T3" fmla="*/ 1119582 h 21600"/>
              <a:gd name="T4" fmla="*/ 1979549 w 21600"/>
              <a:gd name="T5" fmla="*/ 560388 h 21600"/>
              <a:gd name="T6" fmla="*/ 990600 w 21600"/>
              <a:gd name="T7" fmla="*/ 6408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endParaRPr lang="en-US"/>
          </a:p>
        </p:txBody>
      </p:sp>
      <p:sp>
        <p:nvSpPr>
          <p:cNvPr id="63495" name="Cloud">
            <a:extLst>
              <a:ext uri="{FF2B5EF4-FFF2-40B4-BE49-F238E27FC236}">
                <a16:creationId xmlns:a16="http://schemas.microsoft.com/office/drawing/2014/main" id="{9C11AEA0-3864-A248-BEA0-7272AB6AF990}"/>
              </a:ext>
            </a:extLst>
          </p:cNvPr>
          <p:cNvSpPr>
            <a:spLocks noChangeAspect="1" noEditPoints="1" noChangeArrowheads="1"/>
          </p:cNvSpPr>
          <p:nvPr/>
        </p:nvSpPr>
        <p:spPr bwMode="auto">
          <a:xfrm>
            <a:off x="6781800" y="4365626"/>
            <a:ext cx="1981200" cy="1120775"/>
          </a:xfrm>
          <a:custGeom>
            <a:avLst/>
            <a:gdLst>
              <a:gd name="T0" fmla="*/ 6145 w 21600"/>
              <a:gd name="T1" fmla="*/ 560388 h 21600"/>
              <a:gd name="T2" fmla="*/ 990600 w 21600"/>
              <a:gd name="T3" fmla="*/ 1119582 h 21600"/>
              <a:gd name="T4" fmla="*/ 1979549 w 21600"/>
              <a:gd name="T5" fmla="*/ 560388 h 21600"/>
              <a:gd name="T6" fmla="*/ 990600 w 21600"/>
              <a:gd name="T7" fmla="*/ 6408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endParaRPr lang="en-US"/>
          </a:p>
        </p:txBody>
      </p:sp>
      <p:sp>
        <p:nvSpPr>
          <p:cNvPr id="63496" name="Oval 8">
            <a:extLst>
              <a:ext uri="{FF2B5EF4-FFF2-40B4-BE49-F238E27FC236}">
                <a16:creationId xmlns:a16="http://schemas.microsoft.com/office/drawing/2014/main" id="{DC78B659-3259-D145-93F3-653FD248A9E1}"/>
              </a:ext>
            </a:extLst>
          </p:cNvPr>
          <p:cNvSpPr>
            <a:spLocks noChangeArrowheads="1"/>
          </p:cNvSpPr>
          <p:nvPr/>
        </p:nvSpPr>
        <p:spPr bwMode="auto">
          <a:xfrm>
            <a:off x="4191000" y="3733800"/>
            <a:ext cx="381000" cy="381000"/>
          </a:xfrm>
          <a:prstGeom prst="ellipse">
            <a:avLst/>
          </a:prstGeom>
          <a:solidFill>
            <a:srgbClr val="F1F77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497" name="Oval 9">
            <a:extLst>
              <a:ext uri="{FF2B5EF4-FFF2-40B4-BE49-F238E27FC236}">
                <a16:creationId xmlns:a16="http://schemas.microsoft.com/office/drawing/2014/main" id="{C595353B-E2DC-0640-AC09-93810391D315}"/>
              </a:ext>
            </a:extLst>
          </p:cNvPr>
          <p:cNvSpPr>
            <a:spLocks noChangeArrowheads="1"/>
          </p:cNvSpPr>
          <p:nvPr/>
        </p:nvSpPr>
        <p:spPr bwMode="auto">
          <a:xfrm>
            <a:off x="6781800" y="3048000"/>
            <a:ext cx="381000" cy="381000"/>
          </a:xfrm>
          <a:prstGeom prst="ellipse">
            <a:avLst/>
          </a:prstGeom>
          <a:solidFill>
            <a:srgbClr val="F1F77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498" name="Oval 10">
            <a:extLst>
              <a:ext uri="{FF2B5EF4-FFF2-40B4-BE49-F238E27FC236}">
                <a16:creationId xmlns:a16="http://schemas.microsoft.com/office/drawing/2014/main" id="{7FDC1E3A-0D85-D641-AA12-EBA76ED0ACED}"/>
              </a:ext>
            </a:extLst>
          </p:cNvPr>
          <p:cNvSpPr>
            <a:spLocks noChangeArrowheads="1"/>
          </p:cNvSpPr>
          <p:nvPr/>
        </p:nvSpPr>
        <p:spPr bwMode="auto">
          <a:xfrm>
            <a:off x="7315200" y="3505200"/>
            <a:ext cx="381000" cy="381000"/>
          </a:xfrm>
          <a:prstGeom prst="ellipse">
            <a:avLst/>
          </a:prstGeom>
          <a:solidFill>
            <a:srgbClr val="F1F77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499" name="Oval 11">
            <a:extLst>
              <a:ext uri="{FF2B5EF4-FFF2-40B4-BE49-F238E27FC236}">
                <a16:creationId xmlns:a16="http://schemas.microsoft.com/office/drawing/2014/main" id="{EA753F9E-76B7-4140-8F49-60AE9E6FB485}"/>
              </a:ext>
            </a:extLst>
          </p:cNvPr>
          <p:cNvSpPr>
            <a:spLocks noChangeArrowheads="1"/>
          </p:cNvSpPr>
          <p:nvPr/>
        </p:nvSpPr>
        <p:spPr bwMode="auto">
          <a:xfrm>
            <a:off x="7086600" y="4419600"/>
            <a:ext cx="381000" cy="381000"/>
          </a:xfrm>
          <a:prstGeom prst="ellipse">
            <a:avLst/>
          </a:prstGeom>
          <a:solidFill>
            <a:srgbClr val="F1F77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00" name="Oval 12">
            <a:extLst>
              <a:ext uri="{FF2B5EF4-FFF2-40B4-BE49-F238E27FC236}">
                <a16:creationId xmlns:a16="http://schemas.microsoft.com/office/drawing/2014/main" id="{0495E17C-0F20-5C42-A965-11EBD9F8EBB2}"/>
              </a:ext>
            </a:extLst>
          </p:cNvPr>
          <p:cNvSpPr>
            <a:spLocks noChangeArrowheads="1"/>
          </p:cNvSpPr>
          <p:nvPr/>
        </p:nvSpPr>
        <p:spPr bwMode="auto">
          <a:xfrm>
            <a:off x="7543800" y="5029200"/>
            <a:ext cx="381000" cy="381000"/>
          </a:xfrm>
          <a:prstGeom prst="ellipse">
            <a:avLst/>
          </a:prstGeom>
          <a:solidFill>
            <a:srgbClr val="F1F77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01" name="Oval 13">
            <a:extLst>
              <a:ext uri="{FF2B5EF4-FFF2-40B4-BE49-F238E27FC236}">
                <a16:creationId xmlns:a16="http://schemas.microsoft.com/office/drawing/2014/main" id="{355159CE-36D0-0548-9D34-124F8248DD3B}"/>
              </a:ext>
            </a:extLst>
          </p:cNvPr>
          <p:cNvSpPr>
            <a:spLocks noChangeArrowheads="1"/>
          </p:cNvSpPr>
          <p:nvPr/>
        </p:nvSpPr>
        <p:spPr bwMode="auto">
          <a:xfrm>
            <a:off x="8001000" y="4572000"/>
            <a:ext cx="381000" cy="381000"/>
          </a:xfrm>
          <a:prstGeom prst="ellipse">
            <a:avLst/>
          </a:prstGeom>
          <a:solidFill>
            <a:srgbClr val="F1F779"/>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3502" name="Freeform 14">
            <a:extLst>
              <a:ext uri="{FF2B5EF4-FFF2-40B4-BE49-F238E27FC236}">
                <a16:creationId xmlns:a16="http://schemas.microsoft.com/office/drawing/2014/main" id="{043664B6-8B6F-304D-AF25-AE3647AB66DA}"/>
              </a:ext>
            </a:extLst>
          </p:cNvPr>
          <p:cNvSpPr>
            <a:spLocks/>
          </p:cNvSpPr>
          <p:nvPr/>
        </p:nvSpPr>
        <p:spPr bwMode="auto">
          <a:xfrm>
            <a:off x="4648200" y="3187700"/>
            <a:ext cx="2057400" cy="546100"/>
          </a:xfrm>
          <a:custGeom>
            <a:avLst/>
            <a:gdLst>
              <a:gd name="T0" fmla="*/ 0 w 1296"/>
              <a:gd name="T1" fmla="*/ 546100 h 344"/>
              <a:gd name="T2" fmla="*/ 609600 w 1296"/>
              <a:gd name="T3" fmla="*/ 88900 h 344"/>
              <a:gd name="T4" fmla="*/ 2057400 w 1296"/>
              <a:gd name="T5" fmla="*/ 12700 h 344"/>
              <a:gd name="T6" fmla="*/ 0 60000 65536"/>
              <a:gd name="T7" fmla="*/ 0 60000 65536"/>
              <a:gd name="T8" fmla="*/ 0 60000 65536"/>
            </a:gdLst>
            <a:ahLst/>
            <a:cxnLst>
              <a:cxn ang="T6">
                <a:pos x="T0" y="T1"/>
              </a:cxn>
              <a:cxn ang="T7">
                <a:pos x="T2" y="T3"/>
              </a:cxn>
              <a:cxn ang="T8">
                <a:pos x="T4" y="T5"/>
              </a:cxn>
            </a:cxnLst>
            <a:rect l="0" t="0" r="r" b="b"/>
            <a:pathLst>
              <a:path w="1296" h="344">
                <a:moveTo>
                  <a:pt x="0" y="344"/>
                </a:moveTo>
                <a:cubicBezTo>
                  <a:pt x="84" y="228"/>
                  <a:pt x="168" y="112"/>
                  <a:pt x="384" y="56"/>
                </a:cubicBezTo>
                <a:cubicBezTo>
                  <a:pt x="600" y="0"/>
                  <a:pt x="948" y="4"/>
                  <a:pt x="1296" y="8"/>
                </a:cubicBezTo>
              </a:path>
            </a:pathLst>
          </a:custGeom>
          <a:noFill/>
          <a:ln w="28575"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3503" name="Freeform 15">
            <a:extLst>
              <a:ext uri="{FF2B5EF4-FFF2-40B4-BE49-F238E27FC236}">
                <a16:creationId xmlns:a16="http://schemas.microsoft.com/office/drawing/2014/main" id="{AE3AE2FB-2E51-A74D-9954-761069CAE1ED}"/>
              </a:ext>
            </a:extLst>
          </p:cNvPr>
          <p:cNvSpPr>
            <a:spLocks/>
          </p:cNvSpPr>
          <p:nvPr/>
        </p:nvSpPr>
        <p:spPr bwMode="auto">
          <a:xfrm>
            <a:off x="7162800" y="3124200"/>
            <a:ext cx="457200" cy="381000"/>
          </a:xfrm>
          <a:custGeom>
            <a:avLst/>
            <a:gdLst>
              <a:gd name="T0" fmla="*/ 0 w 288"/>
              <a:gd name="T1" fmla="*/ 0 h 240"/>
              <a:gd name="T2" fmla="*/ 228600 w 288"/>
              <a:gd name="T3" fmla="*/ 76200 h 240"/>
              <a:gd name="T4" fmla="*/ 457200 w 288"/>
              <a:gd name="T5" fmla="*/ 381000 h 240"/>
              <a:gd name="T6" fmla="*/ 0 60000 65536"/>
              <a:gd name="T7" fmla="*/ 0 60000 65536"/>
              <a:gd name="T8" fmla="*/ 0 60000 65536"/>
            </a:gdLst>
            <a:ahLst/>
            <a:cxnLst>
              <a:cxn ang="T6">
                <a:pos x="T0" y="T1"/>
              </a:cxn>
              <a:cxn ang="T7">
                <a:pos x="T2" y="T3"/>
              </a:cxn>
              <a:cxn ang="T8">
                <a:pos x="T4" y="T5"/>
              </a:cxn>
            </a:cxnLst>
            <a:rect l="0" t="0" r="r" b="b"/>
            <a:pathLst>
              <a:path w="288" h="240">
                <a:moveTo>
                  <a:pt x="0" y="0"/>
                </a:moveTo>
                <a:cubicBezTo>
                  <a:pt x="48" y="4"/>
                  <a:pt x="96" y="8"/>
                  <a:pt x="144" y="48"/>
                </a:cubicBezTo>
                <a:cubicBezTo>
                  <a:pt x="192" y="88"/>
                  <a:pt x="240" y="164"/>
                  <a:pt x="288" y="240"/>
                </a:cubicBezTo>
              </a:path>
            </a:pathLst>
          </a:custGeom>
          <a:noFill/>
          <a:ln w="28575"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3504" name="Freeform 16">
            <a:extLst>
              <a:ext uri="{FF2B5EF4-FFF2-40B4-BE49-F238E27FC236}">
                <a16:creationId xmlns:a16="http://schemas.microsoft.com/office/drawing/2014/main" id="{A81AD7A9-54DD-BE4A-B326-AC940BA85235}"/>
              </a:ext>
            </a:extLst>
          </p:cNvPr>
          <p:cNvSpPr>
            <a:spLocks/>
          </p:cNvSpPr>
          <p:nvPr/>
        </p:nvSpPr>
        <p:spPr bwMode="auto">
          <a:xfrm>
            <a:off x="4648200" y="4114800"/>
            <a:ext cx="2362200" cy="381000"/>
          </a:xfrm>
          <a:custGeom>
            <a:avLst/>
            <a:gdLst>
              <a:gd name="T0" fmla="*/ 0 w 1488"/>
              <a:gd name="T1" fmla="*/ 0 h 240"/>
              <a:gd name="T2" fmla="*/ 1143000 w 1488"/>
              <a:gd name="T3" fmla="*/ 228600 h 240"/>
              <a:gd name="T4" fmla="*/ 2362200 w 1488"/>
              <a:gd name="T5" fmla="*/ 381000 h 240"/>
              <a:gd name="T6" fmla="*/ 0 60000 65536"/>
              <a:gd name="T7" fmla="*/ 0 60000 65536"/>
              <a:gd name="T8" fmla="*/ 0 60000 65536"/>
            </a:gdLst>
            <a:ahLst/>
            <a:cxnLst>
              <a:cxn ang="T6">
                <a:pos x="T0" y="T1"/>
              </a:cxn>
              <a:cxn ang="T7">
                <a:pos x="T2" y="T3"/>
              </a:cxn>
              <a:cxn ang="T8">
                <a:pos x="T4" y="T5"/>
              </a:cxn>
            </a:cxnLst>
            <a:rect l="0" t="0" r="r" b="b"/>
            <a:pathLst>
              <a:path w="1488" h="240">
                <a:moveTo>
                  <a:pt x="0" y="0"/>
                </a:moveTo>
                <a:cubicBezTo>
                  <a:pt x="236" y="52"/>
                  <a:pt x="472" y="104"/>
                  <a:pt x="720" y="144"/>
                </a:cubicBezTo>
                <a:cubicBezTo>
                  <a:pt x="968" y="184"/>
                  <a:pt x="1228" y="212"/>
                  <a:pt x="1488" y="240"/>
                </a:cubicBezTo>
              </a:path>
            </a:pathLst>
          </a:custGeom>
          <a:noFill/>
          <a:ln w="28575"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3505" name="Freeform 17">
            <a:extLst>
              <a:ext uri="{FF2B5EF4-FFF2-40B4-BE49-F238E27FC236}">
                <a16:creationId xmlns:a16="http://schemas.microsoft.com/office/drawing/2014/main" id="{577FEE21-74AD-D746-9444-3424A9C3C4C7}"/>
              </a:ext>
            </a:extLst>
          </p:cNvPr>
          <p:cNvSpPr>
            <a:spLocks/>
          </p:cNvSpPr>
          <p:nvPr/>
        </p:nvSpPr>
        <p:spPr bwMode="auto">
          <a:xfrm>
            <a:off x="7467600" y="4406900"/>
            <a:ext cx="609600" cy="165100"/>
          </a:xfrm>
          <a:custGeom>
            <a:avLst/>
            <a:gdLst>
              <a:gd name="T0" fmla="*/ 0 w 384"/>
              <a:gd name="T1" fmla="*/ 88900 h 104"/>
              <a:gd name="T2" fmla="*/ 381000 w 384"/>
              <a:gd name="T3" fmla="*/ 12700 h 104"/>
              <a:gd name="T4" fmla="*/ 609600 w 384"/>
              <a:gd name="T5" fmla="*/ 165100 h 104"/>
              <a:gd name="T6" fmla="*/ 0 60000 65536"/>
              <a:gd name="T7" fmla="*/ 0 60000 65536"/>
              <a:gd name="T8" fmla="*/ 0 60000 65536"/>
            </a:gdLst>
            <a:ahLst/>
            <a:cxnLst>
              <a:cxn ang="T6">
                <a:pos x="T0" y="T1"/>
              </a:cxn>
              <a:cxn ang="T7">
                <a:pos x="T2" y="T3"/>
              </a:cxn>
              <a:cxn ang="T8">
                <a:pos x="T4" y="T5"/>
              </a:cxn>
            </a:cxnLst>
            <a:rect l="0" t="0" r="r" b="b"/>
            <a:pathLst>
              <a:path w="384" h="104">
                <a:moveTo>
                  <a:pt x="0" y="56"/>
                </a:moveTo>
                <a:cubicBezTo>
                  <a:pt x="88" y="28"/>
                  <a:pt x="176" y="0"/>
                  <a:pt x="240" y="8"/>
                </a:cubicBezTo>
                <a:cubicBezTo>
                  <a:pt x="304" y="16"/>
                  <a:pt x="344" y="60"/>
                  <a:pt x="384" y="104"/>
                </a:cubicBezTo>
              </a:path>
            </a:pathLst>
          </a:custGeom>
          <a:noFill/>
          <a:ln w="28575"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
        <p:nvSpPr>
          <p:cNvPr id="63506" name="Freeform 18">
            <a:extLst>
              <a:ext uri="{FF2B5EF4-FFF2-40B4-BE49-F238E27FC236}">
                <a16:creationId xmlns:a16="http://schemas.microsoft.com/office/drawing/2014/main" id="{6CF353BE-0C97-6A4A-B2C7-7D97DDDA689C}"/>
              </a:ext>
            </a:extLst>
          </p:cNvPr>
          <p:cNvSpPr>
            <a:spLocks/>
          </p:cNvSpPr>
          <p:nvPr/>
        </p:nvSpPr>
        <p:spPr bwMode="auto">
          <a:xfrm>
            <a:off x="7239000" y="4800600"/>
            <a:ext cx="381000" cy="304800"/>
          </a:xfrm>
          <a:custGeom>
            <a:avLst/>
            <a:gdLst>
              <a:gd name="T0" fmla="*/ 0 w 240"/>
              <a:gd name="T1" fmla="*/ 0 h 192"/>
              <a:gd name="T2" fmla="*/ 76200 w 240"/>
              <a:gd name="T3" fmla="*/ 228600 h 192"/>
              <a:gd name="T4" fmla="*/ 381000 w 240"/>
              <a:gd name="T5" fmla="*/ 304800 h 192"/>
              <a:gd name="T6" fmla="*/ 0 60000 65536"/>
              <a:gd name="T7" fmla="*/ 0 60000 65536"/>
              <a:gd name="T8" fmla="*/ 0 60000 65536"/>
            </a:gdLst>
            <a:ahLst/>
            <a:cxnLst>
              <a:cxn ang="T6">
                <a:pos x="T0" y="T1"/>
              </a:cxn>
              <a:cxn ang="T7">
                <a:pos x="T2" y="T3"/>
              </a:cxn>
              <a:cxn ang="T8">
                <a:pos x="T4" y="T5"/>
              </a:cxn>
            </a:cxnLst>
            <a:rect l="0" t="0" r="r" b="b"/>
            <a:pathLst>
              <a:path w="240" h="192">
                <a:moveTo>
                  <a:pt x="0" y="0"/>
                </a:moveTo>
                <a:cubicBezTo>
                  <a:pt x="4" y="56"/>
                  <a:pt x="8" y="112"/>
                  <a:pt x="48" y="144"/>
                </a:cubicBezTo>
                <a:cubicBezTo>
                  <a:pt x="88" y="176"/>
                  <a:pt x="164" y="184"/>
                  <a:pt x="240" y="192"/>
                </a:cubicBezTo>
              </a:path>
            </a:pathLst>
          </a:custGeom>
          <a:noFill/>
          <a:ln w="28575"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a:p>
        </p:txBody>
      </p:sp>
    </p:spTree>
    <p:extLst>
      <p:ext uri="{BB962C8B-B14F-4D97-AF65-F5344CB8AC3E}">
        <p14:creationId xmlns:p14="http://schemas.microsoft.com/office/powerpoint/2010/main" val="673166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1D299C91-2D12-1742-B2EA-CCADCB51B9BE}"/>
              </a:ext>
            </a:extLst>
          </p:cNvPr>
          <p:cNvSpPr>
            <a:spLocks noGrp="1" noChangeArrowheads="1"/>
          </p:cNvSpPr>
          <p:nvPr>
            <p:ph type="title"/>
          </p:nvPr>
        </p:nvSpPr>
        <p:spPr/>
        <p:txBody>
          <a:bodyPr/>
          <a:lstStyle/>
          <a:p>
            <a:r>
              <a:rPr lang="en-US" altLang="en-US"/>
              <a:t>Botnet Control</a:t>
            </a:r>
          </a:p>
        </p:txBody>
      </p:sp>
      <p:sp>
        <p:nvSpPr>
          <p:cNvPr id="65539" name="Rectangle 3">
            <a:extLst>
              <a:ext uri="{FF2B5EF4-FFF2-40B4-BE49-F238E27FC236}">
                <a16:creationId xmlns:a16="http://schemas.microsoft.com/office/drawing/2014/main" id="{0E1F9560-ECB4-AA4A-A89C-0E41D2EB2D48}"/>
              </a:ext>
            </a:extLst>
          </p:cNvPr>
          <p:cNvSpPr>
            <a:spLocks noGrp="1" noChangeArrowheads="1"/>
          </p:cNvSpPr>
          <p:nvPr>
            <p:ph idx="1"/>
          </p:nvPr>
        </p:nvSpPr>
        <p:spPr>
          <a:xfrm>
            <a:off x="1981200" y="4419600"/>
            <a:ext cx="8229600" cy="2209800"/>
          </a:xfrm>
        </p:spPr>
        <p:txBody>
          <a:bodyPr>
            <a:normAutofit lnSpcReduction="10000"/>
          </a:bodyPr>
          <a:lstStyle/>
          <a:p>
            <a:pPr>
              <a:lnSpc>
                <a:spcPct val="90000"/>
              </a:lnSpc>
            </a:pPr>
            <a:r>
              <a:rPr lang="en-US" altLang="en-US" sz="2400"/>
              <a:t>Botnet master typically runs on some server</a:t>
            </a:r>
          </a:p>
          <a:p>
            <a:pPr>
              <a:lnSpc>
                <a:spcPct val="90000"/>
              </a:lnSpc>
            </a:pPr>
            <a:endParaRPr lang="en-US" altLang="en-US" sz="2400"/>
          </a:p>
          <a:p>
            <a:pPr>
              <a:lnSpc>
                <a:spcPct val="90000"/>
              </a:lnSpc>
            </a:pPr>
            <a:r>
              <a:rPr lang="en-US" altLang="en-US" sz="2400"/>
              <a:t>Infected machine contacts botnet via DNS</a:t>
            </a:r>
          </a:p>
          <a:p>
            <a:pPr>
              <a:lnSpc>
                <a:spcPct val="90000"/>
              </a:lnSpc>
            </a:pPr>
            <a:endParaRPr lang="en-US" altLang="en-US" sz="2400"/>
          </a:p>
          <a:p>
            <a:pPr>
              <a:lnSpc>
                <a:spcPct val="90000"/>
              </a:lnSpc>
            </a:pPr>
            <a:r>
              <a:rPr lang="en-US" altLang="en-US" sz="2400" b="1">
                <a:solidFill>
                  <a:srgbClr val="FF3300"/>
                </a:solidFill>
              </a:rPr>
              <a:t>Dynamic DNS: </a:t>
            </a:r>
            <a:r>
              <a:rPr lang="en-US" altLang="en-US" sz="2400"/>
              <a:t>allows controller to move about freely</a:t>
            </a:r>
            <a:endParaRPr lang="en-US" altLang="en-US" sz="2400" b="1">
              <a:solidFill>
                <a:srgbClr val="FF3300"/>
              </a:solidFill>
            </a:endParaRPr>
          </a:p>
        </p:txBody>
      </p:sp>
      <p:sp>
        <p:nvSpPr>
          <p:cNvPr id="65540" name="Rectangle 4">
            <a:extLst>
              <a:ext uri="{FF2B5EF4-FFF2-40B4-BE49-F238E27FC236}">
                <a16:creationId xmlns:a16="http://schemas.microsoft.com/office/drawing/2014/main" id="{31270D6A-9A24-3544-A190-243E07FF34DC}"/>
              </a:ext>
            </a:extLst>
          </p:cNvPr>
          <p:cNvSpPr>
            <a:spLocks noChangeArrowheads="1"/>
          </p:cNvSpPr>
          <p:nvPr/>
        </p:nvSpPr>
        <p:spPr bwMode="auto">
          <a:xfrm>
            <a:off x="3124200" y="2819400"/>
            <a:ext cx="1676400" cy="838200"/>
          </a:xfrm>
          <a:prstGeom prst="rect">
            <a:avLst/>
          </a:prstGeom>
          <a:solidFill>
            <a:srgbClr val="D9D9D9"/>
          </a:solidFill>
          <a:ln w="9525">
            <a:solidFill>
              <a:schemeClr val="tx1"/>
            </a:solidFill>
            <a:miter lim="800000"/>
            <a:headEnd/>
            <a:tailEnd/>
          </a:ln>
          <a:effectLst/>
        </p:spPr>
        <p:txBody>
          <a:bodyPr wrap="none" anchor="ctr"/>
          <a:lstStyle/>
          <a:p>
            <a:pPr>
              <a:defRPr/>
            </a:pPr>
            <a:endParaRPr lang="en-US">
              <a:latin typeface="Arial" charset="0"/>
              <a:ea typeface="ＭＳ Ｐゴシック" charset="0"/>
            </a:endParaRPr>
          </a:p>
        </p:txBody>
      </p:sp>
      <p:sp>
        <p:nvSpPr>
          <p:cNvPr id="65541" name="Text Box 5">
            <a:extLst>
              <a:ext uri="{FF2B5EF4-FFF2-40B4-BE49-F238E27FC236}">
                <a16:creationId xmlns:a16="http://schemas.microsoft.com/office/drawing/2014/main" id="{0BCD0D11-88BB-E743-AFE6-5B0442BAC112}"/>
              </a:ext>
            </a:extLst>
          </p:cNvPr>
          <p:cNvSpPr txBox="1">
            <a:spLocks noChangeArrowheads="1"/>
          </p:cNvSpPr>
          <p:nvPr/>
        </p:nvSpPr>
        <p:spPr bwMode="auto">
          <a:xfrm>
            <a:off x="3429000" y="2895600"/>
            <a:ext cx="12954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b="1" dirty="0">
                <a:solidFill>
                  <a:srgbClr val="FF3300"/>
                </a:solidFill>
                <a:latin typeface="Arial" charset="0"/>
                <a:ea typeface="ＭＳ Ｐゴシック" charset="0"/>
              </a:rPr>
              <a:t>Infected Machine</a:t>
            </a:r>
          </a:p>
        </p:txBody>
      </p:sp>
      <p:sp>
        <p:nvSpPr>
          <p:cNvPr id="65542" name="Line 6">
            <a:extLst>
              <a:ext uri="{FF2B5EF4-FFF2-40B4-BE49-F238E27FC236}">
                <a16:creationId xmlns:a16="http://schemas.microsoft.com/office/drawing/2014/main" id="{92A32ADD-ABE6-6940-A2AA-915E610B5813}"/>
              </a:ext>
            </a:extLst>
          </p:cNvPr>
          <p:cNvSpPr>
            <a:spLocks noChangeShapeType="1"/>
          </p:cNvSpPr>
          <p:nvPr/>
        </p:nvSpPr>
        <p:spPr bwMode="auto">
          <a:xfrm flipV="1">
            <a:off x="3962400" y="1828800"/>
            <a:ext cx="9144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5543" name="Line 7">
            <a:extLst>
              <a:ext uri="{FF2B5EF4-FFF2-40B4-BE49-F238E27FC236}">
                <a16:creationId xmlns:a16="http://schemas.microsoft.com/office/drawing/2014/main" id="{7AFBE17D-26BF-454D-8240-63C2FEA536B0}"/>
              </a:ext>
            </a:extLst>
          </p:cNvPr>
          <p:cNvSpPr>
            <a:spLocks noChangeShapeType="1"/>
          </p:cNvSpPr>
          <p:nvPr/>
        </p:nvSpPr>
        <p:spPr bwMode="auto">
          <a:xfrm flipH="1">
            <a:off x="4191000" y="1981200"/>
            <a:ext cx="7620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5544" name="Rectangle 8">
            <a:extLst>
              <a:ext uri="{FF2B5EF4-FFF2-40B4-BE49-F238E27FC236}">
                <a16:creationId xmlns:a16="http://schemas.microsoft.com/office/drawing/2014/main" id="{F53E56CA-EE9D-0E45-A988-AE6A7AAC6750}"/>
              </a:ext>
            </a:extLst>
          </p:cNvPr>
          <p:cNvSpPr>
            <a:spLocks noChangeArrowheads="1"/>
          </p:cNvSpPr>
          <p:nvPr/>
        </p:nvSpPr>
        <p:spPr bwMode="auto">
          <a:xfrm>
            <a:off x="5076825" y="1400175"/>
            <a:ext cx="1295400" cy="609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5545" name="Text Box 9">
            <a:extLst>
              <a:ext uri="{FF2B5EF4-FFF2-40B4-BE49-F238E27FC236}">
                <a16:creationId xmlns:a16="http://schemas.microsoft.com/office/drawing/2014/main" id="{4AC5EAF1-E8CD-BC43-AA95-2D221E40309B}"/>
              </a:ext>
            </a:extLst>
          </p:cNvPr>
          <p:cNvSpPr txBox="1">
            <a:spLocks noChangeArrowheads="1"/>
          </p:cNvSpPr>
          <p:nvPr/>
        </p:nvSpPr>
        <p:spPr bwMode="auto">
          <a:xfrm>
            <a:off x="5029200" y="1416050"/>
            <a:ext cx="1295400" cy="641350"/>
          </a:xfrm>
          <a:prstGeom prst="rect">
            <a:avLst/>
          </a:prstGeom>
          <a:solidFill>
            <a:srgbClr val="D9D9D9"/>
          </a:solidFill>
          <a:ln>
            <a:noFill/>
          </a:ln>
          <a:effectLst/>
        </p:spPr>
        <p:txBody>
          <a:bodyPr>
            <a:spAutoFit/>
          </a:bodyPr>
          <a:lstStyle/>
          <a:p>
            <a:pPr algn="ctr">
              <a:spcBef>
                <a:spcPct val="50000"/>
              </a:spcBef>
              <a:defRPr/>
            </a:pPr>
            <a:r>
              <a:rPr lang="en-US" b="1">
                <a:solidFill>
                  <a:srgbClr val="FF3300"/>
                </a:solidFill>
                <a:latin typeface="Arial" charset="0"/>
                <a:ea typeface="ＭＳ Ｐゴシック" charset="0"/>
              </a:rPr>
              <a:t>Dynamic</a:t>
            </a:r>
            <a:br>
              <a:rPr lang="en-US" b="1">
                <a:solidFill>
                  <a:srgbClr val="FF3300"/>
                </a:solidFill>
                <a:latin typeface="Arial" charset="0"/>
                <a:ea typeface="ＭＳ Ｐゴシック" charset="0"/>
              </a:rPr>
            </a:br>
            <a:r>
              <a:rPr lang="en-US" b="1">
                <a:solidFill>
                  <a:srgbClr val="FF3300"/>
                </a:solidFill>
                <a:latin typeface="Arial" charset="0"/>
                <a:ea typeface="ＭＳ Ｐゴシック" charset="0"/>
              </a:rPr>
              <a:t>DNS</a:t>
            </a:r>
          </a:p>
        </p:txBody>
      </p:sp>
      <p:sp>
        <p:nvSpPr>
          <p:cNvPr id="65546" name="Rectangle 10">
            <a:extLst>
              <a:ext uri="{FF2B5EF4-FFF2-40B4-BE49-F238E27FC236}">
                <a16:creationId xmlns:a16="http://schemas.microsoft.com/office/drawing/2014/main" id="{4F8D3E69-BAF4-C54A-A6E1-C90074CD62CA}"/>
              </a:ext>
            </a:extLst>
          </p:cNvPr>
          <p:cNvSpPr>
            <a:spLocks noChangeArrowheads="1"/>
          </p:cNvSpPr>
          <p:nvPr/>
        </p:nvSpPr>
        <p:spPr bwMode="auto">
          <a:xfrm>
            <a:off x="6400800" y="2819400"/>
            <a:ext cx="16764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charset="0"/>
              <a:ea typeface="ＭＳ Ｐゴシック" charset="0"/>
            </a:endParaRPr>
          </a:p>
        </p:txBody>
      </p:sp>
      <p:sp>
        <p:nvSpPr>
          <p:cNvPr id="65547" name="Text Box 11">
            <a:extLst>
              <a:ext uri="{FF2B5EF4-FFF2-40B4-BE49-F238E27FC236}">
                <a16:creationId xmlns:a16="http://schemas.microsoft.com/office/drawing/2014/main" id="{898FB7B3-B1B7-8E46-A5E4-8B42C2646DC7}"/>
              </a:ext>
            </a:extLst>
          </p:cNvPr>
          <p:cNvSpPr txBox="1">
            <a:spLocks noChangeArrowheads="1"/>
          </p:cNvSpPr>
          <p:nvPr/>
        </p:nvSpPr>
        <p:spPr bwMode="auto">
          <a:xfrm>
            <a:off x="6400800" y="2817813"/>
            <a:ext cx="1752600" cy="646112"/>
          </a:xfrm>
          <a:prstGeom prst="rect">
            <a:avLst/>
          </a:prstGeom>
          <a:solidFill>
            <a:srgbClr val="D9D9D9"/>
          </a:solidFill>
          <a:ln>
            <a:noFill/>
          </a:ln>
          <a:effectLst/>
        </p:spPr>
        <p:txBody>
          <a:bodyPr>
            <a:spAutoFit/>
          </a:bodyPr>
          <a:lstStyle/>
          <a:p>
            <a:pPr algn="ctr">
              <a:spcBef>
                <a:spcPct val="50000"/>
              </a:spcBef>
              <a:defRPr/>
            </a:pPr>
            <a:r>
              <a:rPr lang="en-US" b="1" dirty="0">
                <a:solidFill>
                  <a:srgbClr val="FF3300"/>
                </a:solidFill>
                <a:latin typeface="Arial" charset="0"/>
                <a:ea typeface="ＭＳ Ｐゴシック" charset="0"/>
              </a:rPr>
              <a:t>Botnet</a:t>
            </a:r>
            <a:br>
              <a:rPr lang="en-US" b="1" dirty="0">
                <a:solidFill>
                  <a:srgbClr val="FF3300"/>
                </a:solidFill>
                <a:latin typeface="Arial" charset="0"/>
                <a:ea typeface="ＭＳ Ｐゴシック" charset="0"/>
              </a:rPr>
            </a:br>
            <a:r>
              <a:rPr lang="en-US" b="1" dirty="0">
                <a:solidFill>
                  <a:srgbClr val="FF3300"/>
                </a:solidFill>
                <a:latin typeface="Arial" charset="0"/>
                <a:ea typeface="ＭＳ Ｐゴシック" charset="0"/>
              </a:rPr>
              <a:t>Controller</a:t>
            </a:r>
          </a:p>
        </p:txBody>
      </p:sp>
      <p:sp>
        <p:nvSpPr>
          <p:cNvPr id="65548" name="Line 12">
            <a:extLst>
              <a:ext uri="{FF2B5EF4-FFF2-40B4-BE49-F238E27FC236}">
                <a16:creationId xmlns:a16="http://schemas.microsoft.com/office/drawing/2014/main" id="{D0E8EC61-A5BB-6441-85CE-CCAD274C1784}"/>
              </a:ext>
            </a:extLst>
          </p:cNvPr>
          <p:cNvSpPr>
            <a:spLocks noChangeShapeType="1"/>
          </p:cNvSpPr>
          <p:nvPr/>
        </p:nvSpPr>
        <p:spPr bwMode="auto">
          <a:xfrm>
            <a:off x="4876800" y="3048000"/>
            <a:ext cx="1447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5549" name="Line 13">
            <a:extLst>
              <a:ext uri="{FF2B5EF4-FFF2-40B4-BE49-F238E27FC236}">
                <a16:creationId xmlns:a16="http://schemas.microsoft.com/office/drawing/2014/main" id="{0F832E1F-ED49-1B47-BE6F-75879BBC308B}"/>
              </a:ext>
            </a:extLst>
          </p:cNvPr>
          <p:cNvSpPr>
            <a:spLocks noChangeShapeType="1"/>
          </p:cNvSpPr>
          <p:nvPr/>
        </p:nvSpPr>
        <p:spPr bwMode="auto">
          <a:xfrm flipH="1">
            <a:off x="4876800" y="3276600"/>
            <a:ext cx="1447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Tree>
    <p:extLst>
      <p:ext uri="{BB962C8B-B14F-4D97-AF65-F5344CB8AC3E}">
        <p14:creationId xmlns:p14="http://schemas.microsoft.com/office/powerpoint/2010/main" val="1506937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a:extLst>
              <a:ext uri="{FF2B5EF4-FFF2-40B4-BE49-F238E27FC236}">
                <a16:creationId xmlns:a16="http://schemas.microsoft.com/office/drawing/2014/main" id="{301D8C9C-D77C-544A-AF55-22ADE7D4B592}"/>
              </a:ext>
            </a:extLst>
          </p:cNvPr>
          <p:cNvSpPr>
            <a:spLocks noGrp="1" noChangeArrowheads="1"/>
          </p:cNvSpPr>
          <p:nvPr>
            <p:ph type="title"/>
          </p:nvPr>
        </p:nvSpPr>
        <p:spPr>
          <a:xfrm>
            <a:off x="847344" y="335280"/>
            <a:ext cx="7499350" cy="1143000"/>
          </a:xfrm>
        </p:spPr>
        <p:txBody>
          <a:bodyPr>
            <a:normAutofit fontScale="90000"/>
          </a:bodyPr>
          <a:lstStyle/>
          <a:p>
            <a:r>
              <a:rPr lang="en-US" altLang="en-US" sz="3500" dirty="0">
                <a:effectLst>
                  <a:outerShdw blurRad="38100" dist="38100" dir="2700000" algn="tl">
                    <a:srgbClr val="C0C0C0"/>
                  </a:outerShdw>
                </a:effectLst>
                <a:latin typeface="Gill Sans MT" panose="020B0502020104020203" pitchFamily="34" charset="77"/>
              </a:rPr>
              <a:t>Botnet Command and Control (C&amp;C)</a:t>
            </a:r>
          </a:p>
        </p:txBody>
      </p:sp>
      <p:sp>
        <p:nvSpPr>
          <p:cNvPr id="72706" name="Rectangle 3">
            <a:extLst>
              <a:ext uri="{FF2B5EF4-FFF2-40B4-BE49-F238E27FC236}">
                <a16:creationId xmlns:a16="http://schemas.microsoft.com/office/drawing/2014/main" id="{80C13B5B-88F4-804F-AD6A-A00D67CAEA62}"/>
              </a:ext>
            </a:extLst>
          </p:cNvPr>
          <p:cNvSpPr>
            <a:spLocks noGrp="1" noChangeArrowheads="1"/>
          </p:cNvSpPr>
          <p:nvPr>
            <p:ph idx="1"/>
          </p:nvPr>
        </p:nvSpPr>
        <p:spPr>
          <a:xfrm>
            <a:off x="2209800" y="1371600"/>
            <a:ext cx="7499350" cy="5181600"/>
          </a:xfrm>
        </p:spPr>
        <p:txBody>
          <a:bodyPr/>
          <a:lstStyle/>
          <a:p>
            <a:pPr>
              <a:buFont typeface="Wingdings 2" pitchFamily="2" charset="2"/>
              <a:buNone/>
            </a:pPr>
            <a:r>
              <a:rPr lang="en-US" altLang="en-US" sz="2500">
                <a:latin typeface="Gill Sans MT" panose="020B0502020104020203" pitchFamily="34" charset="77"/>
              </a:rPr>
              <a:t>From the Botmaster point of view</a:t>
            </a:r>
          </a:p>
          <a:p>
            <a:r>
              <a:rPr lang="en-US" altLang="en-US" sz="2500">
                <a:latin typeface="Gill Sans MT" panose="020B0502020104020203" pitchFamily="34" charset="77"/>
              </a:rPr>
              <a:t>Centralized </a:t>
            </a:r>
          </a:p>
          <a:p>
            <a:pPr lvl="1"/>
            <a:r>
              <a:rPr lang="en-US" altLang="en-US" sz="2100">
                <a:latin typeface="Gill Sans MT" panose="020B0502020104020203" pitchFamily="34" charset="77"/>
              </a:rPr>
              <a:t>Pro - easy to setup, fast commands dissemination</a:t>
            </a:r>
          </a:p>
          <a:p>
            <a:pPr lvl="1"/>
            <a:r>
              <a:rPr lang="en-US" altLang="en-US" sz="2100">
                <a:latin typeface="Gill Sans MT" panose="020B0502020104020203" pitchFamily="34" charset="77"/>
              </a:rPr>
              <a:t>Cons - easy to detect , single point of failure</a:t>
            </a:r>
          </a:p>
          <a:p>
            <a:endParaRPr lang="en-US" altLang="en-US" sz="2500">
              <a:latin typeface="Gill Sans MT" panose="020B0502020104020203" pitchFamily="34" charset="77"/>
            </a:endParaRPr>
          </a:p>
          <a:p>
            <a:r>
              <a:rPr lang="en-US" altLang="en-US" sz="2500">
                <a:latin typeface="Gill Sans MT" panose="020B0502020104020203" pitchFamily="34" charset="77"/>
              </a:rPr>
              <a:t>Peer-to-Peer Topology </a:t>
            </a:r>
          </a:p>
          <a:p>
            <a:pPr lvl="1"/>
            <a:r>
              <a:rPr lang="en-US" altLang="en-US" sz="2100">
                <a:latin typeface="Gill Sans MT" panose="020B0502020104020203" pitchFamily="34" charset="77"/>
              </a:rPr>
              <a:t>Pro – decentralized,  not easy to detect , not single point of failure</a:t>
            </a:r>
          </a:p>
          <a:p>
            <a:pPr lvl="1"/>
            <a:r>
              <a:rPr lang="en-US" altLang="en-US" sz="2100">
                <a:latin typeface="Gill Sans MT" panose="020B0502020104020203" pitchFamily="34" charset="77"/>
              </a:rPr>
              <a:t>Cons – not easy to setup (more complex), message delivery not guaranteed and high latency</a:t>
            </a:r>
          </a:p>
          <a:p>
            <a:endParaRPr lang="en-US" altLang="en-US" sz="2500">
              <a:latin typeface="Gill Sans MT" panose="020B0502020104020203" pitchFamily="34" charset="77"/>
            </a:endParaRPr>
          </a:p>
        </p:txBody>
      </p:sp>
    </p:spTree>
    <p:extLst>
      <p:ext uri="{BB962C8B-B14F-4D97-AF65-F5344CB8AC3E}">
        <p14:creationId xmlns:p14="http://schemas.microsoft.com/office/powerpoint/2010/main" val="2694598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055AC460-49F9-3845-AE9E-654AAE75B980}"/>
              </a:ext>
            </a:extLst>
          </p:cNvPr>
          <p:cNvSpPr>
            <a:spLocks noGrp="1" noChangeArrowheads="1"/>
          </p:cNvSpPr>
          <p:nvPr>
            <p:ph type="title"/>
          </p:nvPr>
        </p:nvSpPr>
        <p:spPr/>
        <p:txBody>
          <a:bodyPr/>
          <a:lstStyle/>
          <a:p>
            <a:r>
              <a:rPr lang="en-US" altLang="en-US"/>
              <a:t>Botnet History: How we got here</a:t>
            </a:r>
          </a:p>
        </p:txBody>
      </p:sp>
      <p:sp>
        <p:nvSpPr>
          <p:cNvPr id="67587" name="Rectangle 3">
            <a:extLst>
              <a:ext uri="{FF2B5EF4-FFF2-40B4-BE49-F238E27FC236}">
                <a16:creationId xmlns:a16="http://schemas.microsoft.com/office/drawing/2014/main" id="{94CC473B-105B-7540-BD09-86E71B5EFCC9}"/>
              </a:ext>
            </a:extLst>
          </p:cNvPr>
          <p:cNvSpPr>
            <a:spLocks noGrp="1" noChangeArrowheads="1"/>
          </p:cNvSpPr>
          <p:nvPr>
            <p:ph idx="1"/>
          </p:nvPr>
        </p:nvSpPr>
        <p:spPr>
          <a:xfrm>
            <a:off x="1981200" y="1493838"/>
            <a:ext cx="8229600" cy="4830762"/>
          </a:xfrm>
        </p:spPr>
        <p:txBody>
          <a:bodyPr rtlCol="0">
            <a:normAutofit/>
          </a:bodyPr>
          <a:lstStyle/>
          <a:p>
            <a:pPr>
              <a:lnSpc>
                <a:spcPct val="90000"/>
              </a:lnSpc>
              <a:buFont typeface="Arial"/>
              <a:buChar char="•"/>
              <a:defRPr/>
            </a:pPr>
            <a:r>
              <a:rPr lang="en-US" sz="2400" b="1" dirty="0">
                <a:solidFill>
                  <a:srgbClr val="FF3300"/>
                </a:solidFill>
                <a:ea typeface="+mn-ea"/>
              </a:rPr>
              <a:t>Early 1990s: </a:t>
            </a:r>
            <a:r>
              <a:rPr lang="en-US" sz="2400" dirty="0">
                <a:ea typeface="+mn-ea"/>
              </a:rPr>
              <a:t>IRC bots</a:t>
            </a:r>
          </a:p>
          <a:p>
            <a:pPr lvl="1">
              <a:lnSpc>
                <a:spcPct val="90000"/>
              </a:lnSpc>
              <a:buFont typeface="Arial"/>
              <a:buChar char="–"/>
              <a:defRPr/>
            </a:pPr>
            <a:r>
              <a:rPr lang="en-US" sz="2000" dirty="0" err="1">
                <a:ea typeface="+mn-ea"/>
              </a:rPr>
              <a:t>eggdrop</a:t>
            </a:r>
            <a:r>
              <a:rPr lang="en-US" sz="2000" dirty="0">
                <a:ea typeface="+mn-ea"/>
              </a:rPr>
              <a:t>: automated management of IRC channels</a:t>
            </a:r>
          </a:p>
          <a:p>
            <a:pPr lvl="1">
              <a:lnSpc>
                <a:spcPct val="90000"/>
              </a:lnSpc>
              <a:buFont typeface="Arial"/>
              <a:buChar char="–"/>
              <a:defRPr/>
            </a:pPr>
            <a:endParaRPr lang="en-US" sz="2000" dirty="0">
              <a:ea typeface="+mn-ea"/>
            </a:endParaRPr>
          </a:p>
          <a:p>
            <a:pPr>
              <a:lnSpc>
                <a:spcPct val="90000"/>
              </a:lnSpc>
              <a:buFont typeface="Arial"/>
              <a:buChar char="•"/>
              <a:defRPr/>
            </a:pPr>
            <a:r>
              <a:rPr lang="en-US" sz="2400" b="1" dirty="0">
                <a:solidFill>
                  <a:srgbClr val="FF3300"/>
                </a:solidFill>
                <a:ea typeface="+mn-ea"/>
              </a:rPr>
              <a:t>1999-2000:</a:t>
            </a:r>
            <a:r>
              <a:rPr lang="en-US" sz="2400" dirty="0">
                <a:ea typeface="+mn-ea"/>
              </a:rPr>
              <a:t> </a:t>
            </a:r>
            <a:r>
              <a:rPr lang="en-US" sz="2400" dirty="0" err="1">
                <a:ea typeface="+mn-ea"/>
              </a:rPr>
              <a:t>DDoS</a:t>
            </a:r>
            <a:r>
              <a:rPr lang="en-US" sz="2400" dirty="0">
                <a:ea typeface="+mn-ea"/>
              </a:rPr>
              <a:t> tools</a:t>
            </a:r>
          </a:p>
          <a:p>
            <a:pPr lvl="1">
              <a:lnSpc>
                <a:spcPct val="90000"/>
              </a:lnSpc>
              <a:buFont typeface="Arial"/>
              <a:buChar char="–"/>
              <a:defRPr/>
            </a:pPr>
            <a:r>
              <a:rPr lang="en-US" sz="2000" dirty="0" err="1">
                <a:ea typeface="+mn-ea"/>
              </a:rPr>
              <a:t>Trinoo</a:t>
            </a:r>
            <a:r>
              <a:rPr lang="en-US" sz="2000" dirty="0">
                <a:ea typeface="+mn-ea"/>
              </a:rPr>
              <a:t>, TFN2k, </a:t>
            </a:r>
            <a:r>
              <a:rPr lang="en-US" sz="2000" dirty="0" err="1">
                <a:ea typeface="+mn-ea"/>
              </a:rPr>
              <a:t>Stacheldraht</a:t>
            </a:r>
            <a:endParaRPr lang="en-US" sz="2000" dirty="0">
              <a:ea typeface="+mn-ea"/>
            </a:endParaRPr>
          </a:p>
          <a:p>
            <a:pPr lvl="1">
              <a:lnSpc>
                <a:spcPct val="90000"/>
              </a:lnSpc>
              <a:buFont typeface="Arial"/>
              <a:buChar char="–"/>
              <a:defRPr/>
            </a:pPr>
            <a:endParaRPr lang="en-US" sz="2000" dirty="0">
              <a:ea typeface="+mn-ea"/>
            </a:endParaRPr>
          </a:p>
          <a:p>
            <a:pPr>
              <a:lnSpc>
                <a:spcPct val="90000"/>
              </a:lnSpc>
              <a:buFont typeface="Arial"/>
              <a:buChar char="•"/>
              <a:defRPr/>
            </a:pPr>
            <a:r>
              <a:rPr lang="en-US" sz="2400" b="1" dirty="0">
                <a:solidFill>
                  <a:srgbClr val="FF3300"/>
                </a:solidFill>
                <a:ea typeface="+mn-ea"/>
              </a:rPr>
              <a:t>1998-2000:</a:t>
            </a:r>
            <a:r>
              <a:rPr lang="en-US" sz="2400" b="1" dirty="0">
                <a:ea typeface="+mn-ea"/>
              </a:rPr>
              <a:t> </a:t>
            </a:r>
            <a:r>
              <a:rPr lang="en-US" sz="2400" dirty="0">
                <a:ea typeface="+mn-ea"/>
              </a:rPr>
              <a:t>Trojans</a:t>
            </a:r>
          </a:p>
          <a:p>
            <a:pPr lvl="1">
              <a:lnSpc>
                <a:spcPct val="90000"/>
              </a:lnSpc>
              <a:buFont typeface="Arial"/>
              <a:buChar char="–"/>
              <a:defRPr/>
            </a:pPr>
            <a:r>
              <a:rPr lang="en-US" sz="2000" dirty="0" err="1">
                <a:ea typeface="+mn-ea"/>
              </a:rPr>
              <a:t>BackOrifice</a:t>
            </a:r>
            <a:r>
              <a:rPr lang="en-US" sz="2000" dirty="0">
                <a:ea typeface="+mn-ea"/>
              </a:rPr>
              <a:t>, BackOrifice2k, </a:t>
            </a:r>
            <a:r>
              <a:rPr lang="en-US" sz="2000" dirty="0" err="1">
                <a:ea typeface="+mn-ea"/>
              </a:rPr>
              <a:t>SubSeven</a:t>
            </a:r>
            <a:endParaRPr lang="en-US" sz="2000" dirty="0">
              <a:ea typeface="+mn-ea"/>
            </a:endParaRPr>
          </a:p>
          <a:p>
            <a:pPr lvl="1">
              <a:lnSpc>
                <a:spcPct val="90000"/>
              </a:lnSpc>
              <a:buFont typeface="Arial"/>
              <a:buChar char="–"/>
              <a:defRPr/>
            </a:pPr>
            <a:endParaRPr lang="en-US" sz="2000" dirty="0">
              <a:ea typeface="+mn-ea"/>
            </a:endParaRPr>
          </a:p>
          <a:p>
            <a:pPr>
              <a:lnSpc>
                <a:spcPct val="90000"/>
              </a:lnSpc>
              <a:buFont typeface="Arial"/>
              <a:buChar char="•"/>
              <a:defRPr/>
            </a:pPr>
            <a:r>
              <a:rPr lang="en-US" sz="2400" b="1" dirty="0">
                <a:solidFill>
                  <a:srgbClr val="FF3300"/>
                </a:solidFill>
                <a:ea typeface="+mn-ea"/>
              </a:rPr>
              <a:t>2001- :</a:t>
            </a:r>
            <a:r>
              <a:rPr lang="en-US" sz="2400" dirty="0">
                <a:ea typeface="+mn-ea"/>
              </a:rPr>
              <a:t> Worms</a:t>
            </a:r>
          </a:p>
          <a:p>
            <a:pPr lvl="1">
              <a:lnSpc>
                <a:spcPct val="90000"/>
              </a:lnSpc>
              <a:buFont typeface="Arial"/>
              <a:buChar char="–"/>
              <a:defRPr/>
            </a:pPr>
            <a:r>
              <a:rPr lang="en-US" sz="2000" dirty="0">
                <a:ea typeface="+mn-ea"/>
              </a:rPr>
              <a:t>Code Red, Blaster, </a:t>
            </a:r>
            <a:r>
              <a:rPr lang="en-US" sz="2000" dirty="0" err="1">
                <a:ea typeface="+mn-ea"/>
              </a:rPr>
              <a:t>Sasser</a:t>
            </a:r>
            <a:endParaRPr lang="en-US" sz="2000" dirty="0">
              <a:ea typeface="+mn-ea"/>
            </a:endParaRPr>
          </a:p>
        </p:txBody>
      </p:sp>
      <p:sp>
        <p:nvSpPr>
          <p:cNvPr id="67588" name="Text Box 4">
            <a:extLst>
              <a:ext uri="{FF2B5EF4-FFF2-40B4-BE49-F238E27FC236}">
                <a16:creationId xmlns:a16="http://schemas.microsoft.com/office/drawing/2014/main" id="{1E113DDA-E404-AA42-8B47-548E99F3A9EE}"/>
              </a:ext>
            </a:extLst>
          </p:cNvPr>
          <p:cNvSpPr txBox="1">
            <a:spLocks noChangeArrowheads="1"/>
          </p:cNvSpPr>
          <p:nvPr/>
        </p:nvSpPr>
        <p:spPr bwMode="auto">
          <a:xfrm>
            <a:off x="8811767" y="2768516"/>
            <a:ext cx="2542032" cy="1015663"/>
          </a:xfrm>
          <a:prstGeom prst="rect">
            <a:avLst/>
          </a:prstGeom>
          <a:solidFill>
            <a:srgbClr val="D9D9D9"/>
          </a:solidFill>
          <a:ln>
            <a:noFill/>
          </a:ln>
          <a:effec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2000" b="1" dirty="0">
                <a:solidFill>
                  <a:srgbClr val="FF3300"/>
                </a:solidFill>
              </a:rPr>
              <a:t>Put these pieces together and add a controller…</a:t>
            </a:r>
          </a:p>
        </p:txBody>
      </p:sp>
      <p:sp>
        <p:nvSpPr>
          <p:cNvPr id="67589" name="Line 5">
            <a:extLst>
              <a:ext uri="{FF2B5EF4-FFF2-40B4-BE49-F238E27FC236}">
                <a16:creationId xmlns:a16="http://schemas.microsoft.com/office/drawing/2014/main" id="{06F10B90-C9C9-3641-8D58-80CDE83742AE}"/>
              </a:ext>
            </a:extLst>
          </p:cNvPr>
          <p:cNvSpPr>
            <a:spLocks noChangeShapeType="1"/>
          </p:cNvSpPr>
          <p:nvPr/>
        </p:nvSpPr>
        <p:spPr bwMode="auto">
          <a:xfrm flipH="1">
            <a:off x="6096000" y="5562600"/>
            <a:ext cx="960438" cy="1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67590" name="Text Box 6">
            <a:extLst>
              <a:ext uri="{FF2B5EF4-FFF2-40B4-BE49-F238E27FC236}">
                <a16:creationId xmlns:a16="http://schemas.microsoft.com/office/drawing/2014/main" id="{30929839-166E-F744-BA63-2A62A78F4392}"/>
              </a:ext>
            </a:extLst>
          </p:cNvPr>
          <p:cNvSpPr txBox="1">
            <a:spLocks noChangeArrowheads="1"/>
          </p:cNvSpPr>
          <p:nvPr/>
        </p:nvSpPr>
        <p:spPr bwMode="auto">
          <a:xfrm>
            <a:off x="7010400" y="5181600"/>
            <a:ext cx="3200400" cy="641350"/>
          </a:xfrm>
          <a:prstGeom prst="rect">
            <a:avLst/>
          </a:prstGeom>
          <a:solidFill>
            <a:srgbClr val="D9D9D9"/>
          </a:solidFill>
          <a:ln>
            <a:noFill/>
          </a:ln>
          <a:effectLst/>
        </p:spPr>
        <p:txBody>
          <a:bodyPr>
            <a:spAutoFit/>
          </a:bodyPr>
          <a:lstStyle/>
          <a:p>
            <a:pPr>
              <a:spcBef>
                <a:spcPct val="50000"/>
              </a:spcBef>
              <a:defRPr/>
            </a:pPr>
            <a:r>
              <a:rPr lang="en-US" b="1" dirty="0">
                <a:solidFill>
                  <a:srgbClr val="FF3300"/>
                </a:solidFill>
                <a:latin typeface="Arial" charset="0"/>
                <a:ea typeface="ＭＳ Ｐゴシック" charset="0"/>
              </a:rPr>
              <a:t>Fast spreading capabilities pose big threat</a:t>
            </a:r>
          </a:p>
        </p:txBody>
      </p:sp>
    </p:spTree>
    <p:extLst>
      <p:ext uri="{BB962C8B-B14F-4D97-AF65-F5344CB8AC3E}">
        <p14:creationId xmlns:p14="http://schemas.microsoft.com/office/powerpoint/2010/main" val="3678396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758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587">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58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587">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8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675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animBg="1"/>
      <p:bldP spid="6759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0FF32896-CC18-2642-BC95-41B03E2E5D1E}"/>
              </a:ext>
            </a:extLst>
          </p:cNvPr>
          <p:cNvSpPr>
            <a:spLocks noGrp="1" noChangeArrowheads="1"/>
          </p:cNvSpPr>
          <p:nvPr>
            <p:ph type="title"/>
          </p:nvPr>
        </p:nvSpPr>
        <p:spPr/>
        <p:txBody>
          <a:bodyPr/>
          <a:lstStyle/>
          <a:p>
            <a:r>
              <a:rPr lang="en-US" altLang="en-US" dirty="0"/>
              <a:t>Putting It Together</a:t>
            </a:r>
          </a:p>
        </p:txBody>
      </p:sp>
      <p:pic>
        <p:nvPicPr>
          <p:cNvPr id="76802" name="Picture 3">
            <a:extLst>
              <a:ext uri="{FF2B5EF4-FFF2-40B4-BE49-F238E27FC236}">
                <a16:creationId xmlns:a16="http://schemas.microsoft.com/office/drawing/2014/main" id="{43D6C0DE-7641-8D46-A73E-43CCC070B98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t="3696" b="3696"/>
          <a:stretch>
            <a:fillRect/>
          </a:stretch>
        </p:blipFill>
        <p:spPr>
          <a:xfrm>
            <a:off x="1286256" y="1951038"/>
            <a:ext cx="4013200" cy="3373123"/>
          </a:xfrm>
        </p:spPr>
      </p:pic>
      <p:sp>
        <p:nvSpPr>
          <p:cNvPr id="69636" name="Rectangle 4">
            <a:extLst>
              <a:ext uri="{FF2B5EF4-FFF2-40B4-BE49-F238E27FC236}">
                <a16:creationId xmlns:a16="http://schemas.microsoft.com/office/drawing/2014/main" id="{D43F5067-F7D8-2248-9A52-CD89190AFB1C}"/>
              </a:ext>
            </a:extLst>
          </p:cNvPr>
          <p:cNvSpPr>
            <a:spLocks noGrp="1" noChangeArrowheads="1"/>
          </p:cNvSpPr>
          <p:nvPr>
            <p:ph type="body" sz="half" idx="2"/>
          </p:nvPr>
        </p:nvSpPr>
        <p:spPr>
          <a:xfrm>
            <a:off x="6324600" y="1951038"/>
            <a:ext cx="4038600" cy="3611562"/>
          </a:xfrm>
        </p:spPr>
        <p:txBody>
          <a:bodyPr rtlCol="0">
            <a:normAutofit fontScale="85000" lnSpcReduction="20000"/>
          </a:bodyPr>
          <a:lstStyle/>
          <a:p>
            <a:pPr>
              <a:buClr>
                <a:schemeClr val="tx1"/>
              </a:buClr>
              <a:buFont typeface="Wingdings" charset="0"/>
              <a:buAutoNum type="arabicPeriod"/>
              <a:defRPr/>
            </a:pPr>
            <a:r>
              <a:rPr lang="en-US" sz="2000" dirty="0"/>
              <a:t>Miscreant (</a:t>
            </a:r>
            <a:r>
              <a:rPr lang="en-US" sz="2000" dirty="0" err="1"/>
              <a:t>botherd</a:t>
            </a:r>
            <a:r>
              <a:rPr lang="en-US" sz="2000" dirty="0"/>
              <a:t>) launches worm, virus, or other mechanism to infect Windows machine.</a:t>
            </a:r>
          </a:p>
          <a:p>
            <a:pPr>
              <a:buClr>
                <a:schemeClr val="tx1"/>
              </a:buClr>
              <a:buFont typeface="Wingdings" charset="0"/>
              <a:buAutoNum type="arabicPeriod"/>
              <a:defRPr/>
            </a:pPr>
            <a:endParaRPr lang="en-US" sz="2000" dirty="0"/>
          </a:p>
          <a:p>
            <a:pPr>
              <a:buClr>
                <a:schemeClr val="tx1"/>
              </a:buClr>
              <a:buFont typeface="Wingdings" charset="0"/>
              <a:buAutoNum type="arabicPeriod"/>
              <a:defRPr/>
            </a:pPr>
            <a:r>
              <a:rPr lang="en-US" sz="2000" dirty="0"/>
              <a:t>Infected machines contact botnet controller. </a:t>
            </a:r>
          </a:p>
          <a:p>
            <a:pPr>
              <a:buClr>
                <a:schemeClr val="tx1"/>
              </a:buClr>
              <a:buFont typeface="Wingdings" charset="0"/>
              <a:buAutoNum type="arabicPeriod"/>
              <a:defRPr/>
            </a:pPr>
            <a:endParaRPr lang="en-US" sz="2000" dirty="0"/>
          </a:p>
          <a:p>
            <a:pPr>
              <a:buClr>
                <a:schemeClr val="tx1"/>
              </a:buClr>
              <a:buFont typeface="Wingdings" charset="0"/>
              <a:buAutoNum type="arabicPeriod"/>
              <a:defRPr/>
            </a:pPr>
            <a:r>
              <a:rPr lang="en-US" sz="2000" dirty="0"/>
              <a:t>Spammer (sponsor) pays miscreant for use of botnet.</a:t>
            </a:r>
          </a:p>
          <a:p>
            <a:pPr>
              <a:buClr>
                <a:schemeClr val="tx1"/>
              </a:buClr>
              <a:buFont typeface="Wingdings" charset="0"/>
              <a:buAutoNum type="arabicPeriod"/>
              <a:defRPr/>
            </a:pPr>
            <a:endParaRPr lang="en-US" sz="2000" dirty="0"/>
          </a:p>
          <a:p>
            <a:pPr>
              <a:buClr>
                <a:schemeClr val="tx1"/>
              </a:buClr>
              <a:buFont typeface="Wingdings" charset="0"/>
              <a:buAutoNum type="arabicPeriod"/>
              <a:defRPr/>
            </a:pPr>
            <a:r>
              <a:rPr lang="en-US" sz="2000" dirty="0"/>
              <a:t>Spammer uses botnet to send spam emails.  </a:t>
            </a:r>
          </a:p>
        </p:txBody>
      </p:sp>
      <p:sp>
        <p:nvSpPr>
          <p:cNvPr id="76804" name="TextBox 1">
            <a:extLst>
              <a:ext uri="{FF2B5EF4-FFF2-40B4-BE49-F238E27FC236}">
                <a16:creationId xmlns:a16="http://schemas.microsoft.com/office/drawing/2014/main" id="{B979D380-38BA-0B46-B2A5-8B522DBFA8D3}"/>
              </a:ext>
            </a:extLst>
          </p:cNvPr>
          <p:cNvSpPr txBox="1">
            <a:spLocks noChangeArrowheads="1"/>
          </p:cNvSpPr>
          <p:nvPr/>
        </p:nvSpPr>
        <p:spPr bwMode="auto">
          <a:xfrm>
            <a:off x="1981200" y="6324600"/>
            <a:ext cx="426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Source: Wikipedia</a:t>
            </a:r>
          </a:p>
        </p:txBody>
      </p:sp>
    </p:spTree>
    <p:extLst>
      <p:ext uri="{BB962C8B-B14F-4D97-AF65-F5344CB8AC3E}">
        <p14:creationId xmlns:p14="http://schemas.microsoft.com/office/powerpoint/2010/main" val="177924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88DC73C3-D15E-9648-8837-7584980B34C0}"/>
              </a:ext>
            </a:extLst>
          </p:cNvPr>
          <p:cNvSpPr>
            <a:spLocks noGrp="1" noChangeArrowheads="1"/>
          </p:cNvSpPr>
          <p:nvPr>
            <p:ph type="title"/>
          </p:nvPr>
        </p:nvSpPr>
        <p:spPr/>
        <p:txBody>
          <a:bodyPr/>
          <a:lstStyle/>
          <a:p>
            <a:r>
              <a:rPr lang="en-US" altLang="en-US"/>
              <a:t>Botnet Usage </a:t>
            </a:r>
          </a:p>
        </p:txBody>
      </p:sp>
      <p:sp>
        <p:nvSpPr>
          <p:cNvPr id="16387" name="Rectangle 3">
            <a:extLst>
              <a:ext uri="{FF2B5EF4-FFF2-40B4-BE49-F238E27FC236}">
                <a16:creationId xmlns:a16="http://schemas.microsoft.com/office/drawing/2014/main" id="{6D76C10F-58D5-C74A-BE65-25A7074146A2}"/>
              </a:ext>
            </a:extLst>
          </p:cNvPr>
          <p:cNvSpPr>
            <a:spLocks noGrp="1" noChangeArrowheads="1"/>
          </p:cNvSpPr>
          <p:nvPr>
            <p:ph idx="1"/>
          </p:nvPr>
        </p:nvSpPr>
        <p:spPr/>
        <p:txBody>
          <a:bodyPr rtlCol="0">
            <a:normAutofit/>
          </a:bodyPr>
          <a:lstStyle/>
          <a:p>
            <a:pPr>
              <a:buFont typeface="Arial"/>
              <a:buChar char="•"/>
              <a:defRPr/>
            </a:pPr>
            <a:r>
              <a:rPr lang="en-US" dirty="0">
                <a:latin typeface="Calibri" panose="020F0502020204030204" pitchFamily="34" charset="0"/>
                <a:cs typeface="Calibri" panose="020F0502020204030204" pitchFamily="34" charset="0"/>
              </a:rPr>
              <a:t>DDoS</a:t>
            </a:r>
          </a:p>
          <a:p>
            <a:pPr>
              <a:buFont typeface="Arial"/>
              <a:buChar char="•"/>
              <a:defRPr/>
            </a:pPr>
            <a:r>
              <a:rPr lang="en-US" dirty="0">
                <a:latin typeface="Calibri" panose="020F0502020204030204" pitchFamily="34" charset="0"/>
                <a:cs typeface="Calibri" panose="020F0502020204030204" pitchFamily="34" charset="0"/>
              </a:rPr>
              <a:t>Spam</a:t>
            </a:r>
          </a:p>
          <a:p>
            <a:pPr>
              <a:buFont typeface="Arial"/>
              <a:buChar char="•"/>
              <a:defRPr/>
            </a:pPr>
            <a:r>
              <a:rPr lang="en-US" dirty="0">
                <a:latin typeface="Calibri" panose="020F0502020204030204" pitchFamily="34" charset="0"/>
                <a:cs typeface="Calibri" panose="020F0502020204030204" pitchFamily="34" charset="0"/>
              </a:rPr>
              <a:t>Sniffing traffic</a:t>
            </a:r>
          </a:p>
          <a:p>
            <a:pPr>
              <a:buFont typeface="Arial"/>
              <a:buChar char="•"/>
              <a:defRPr/>
            </a:pPr>
            <a:r>
              <a:rPr lang="en-US" dirty="0" err="1">
                <a:latin typeface="Calibri" panose="020F0502020204030204" pitchFamily="34" charset="0"/>
                <a:cs typeface="Calibri" panose="020F0502020204030204" pitchFamily="34" charset="0"/>
              </a:rPr>
              <a:t>Keylogging</a:t>
            </a:r>
            <a:endParaRPr lang="en-US" dirty="0">
              <a:latin typeface="Calibri" panose="020F0502020204030204" pitchFamily="34" charset="0"/>
              <a:cs typeface="Calibri" panose="020F0502020204030204" pitchFamily="34" charset="0"/>
            </a:endParaRPr>
          </a:p>
          <a:p>
            <a:pPr>
              <a:buFont typeface="Arial"/>
              <a:buChar char="•"/>
              <a:defRPr/>
            </a:pPr>
            <a:r>
              <a:rPr lang="en-US" dirty="0">
                <a:latin typeface="Calibri" panose="020F0502020204030204" pitchFamily="34" charset="0"/>
                <a:cs typeface="Calibri" panose="020F0502020204030204" pitchFamily="34" charset="0"/>
              </a:rPr>
              <a:t>Installing Advertisement Add-ons and Browser Helper Objects (BHOs)</a:t>
            </a:r>
          </a:p>
          <a:p>
            <a:pPr>
              <a:buFont typeface="Arial"/>
              <a:buChar char="•"/>
              <a:defRPr/>
            </a:pPr>
            <a:r>
              <a:rPr lang="en-US" dirty="0">
                <a:latin typeface="Calibri" panose="020F0502020204030204" pitchFamily="34" charset="0"/>
                <a:cs typeface="Calibri" panose="020F0502020204030204" pitchFamily="34" charset="0"/>
              </a:rPr>
              <a:t>Manipulating online polls/games</a:t>
            </a:r>
          </a:p>
          <a:p>
            <a:pPr>
              <a:buFont typeface="Arial"/>
              <a:buChar char="•"/>
              <a:defRPr/>
            </a:pPr>
            <a:r>
              <a:rPr lang="en-US" dirty="0">
                <a:latin typeface="Calibri" panose="020F0502020204030204" pitchFamily="34" charset="0"/>
                <a:cs typeface="Calibri" panose="020F0502020204030204" pitchFamily="34" charset="0"/>
              </a:rPr>
              <a:t>Mass ID theft</a:t>
            </a:r>
          </a:p>
        </p:txBody>
      </p:sp>
    </p:spTree>
    <p:extLst>
      <p:ext uri="{BB962C8B-B14F-4D97-AF65-F5344CB8AC3E}">
        <p14:creationId xmlns:p14="http://schemas.microsoft.com/office/powerpoint/2010/main" val="83289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DENIAL of SERVICE</a:t>
            </a:r>
          </a:p>
        </p:txBody>
      </p:sp>
    </p:spTree>
    <p:extLst>
      <p:ext uri="{BB962C8B-B14F-4D97-AF65-F5344CB8AC3E}">
        <p14:creationId xmlns:p14="http://schemas.microsoft.com/office/powerpoint/2010/main" val="1573375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Learning Objective</a:t>
            </a:r>
          </a:p>
        </p:txBody>
      </p:sp>
    </p:spTree>
    <p:extLst>
      <p:ext uri="{BB962C8B-B14F-4D97-AF65-F5344CB8AC3E}">
        <p14:creationId xmlns:p14="http://schemas.microsoft.com/office/powerpoint/2010/main" val="1506613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defRPr/>
            </a:pPr>
            <a:r>
              <a:rPr lang="en-US">
                <a:cs typeface="+mj-cs"/>
              </a:rPr>
              <a:t>Internet</a:t>
            </a:r>
            <a:r>
              <a:rPr lang="ja-JP" altLang="en-US">
                <a:latin typeface="Arial"/>
                <a:cs typeface="+mj-cs"/>
              </a:rPr>
              <a:t>’</a:t>
            </a:r>
            <a:r>
              <a:rPr lang="en-US">
                <a:cs typeface="+mj-cs"/>
              </a:rPr>
              <a:t>s Design: Insecure</a:t>
            </a:r>
          </a:p>
        </p:txBody>
      </p:sp>
      <p:sp>
        <p:nvSpPr>
          <p:cNvPr id="73731" name="Rectangle 3"/>
          <p:cNvSpPr>
            <a:spLocks noGrp="1" noChangeArrowheads="1"/>
          </p:cNvSpPr>
          <p:nvPr>
            <p:ph idx="1"/>
          </p:nvPr>
        </p:nvSpPr>
        <p:spPr/>
        <p:txBody>
          <a:bodyPr>
            <a:normAutofit fontScale="85000" lnSpcReduction="20000"/>
          </a:bodyPr>
          <a:lstStyle/>
          <a:p>
            <a:pPr marL="609585" indent="-609585">
              <a:defRPr/>
            </a:pPr>
            <a:r>
              <a:rPr lang="en-US" dirty="0">
                <a:cs typeface="+mn-cs"/>
              </a:rPr>
              <a:t>Designed for simplicity</a:t>
            </a:r>
          </a:p>
          <a:p>
            <a:pPr marL="0" indent="0">
              <a:buNone/>
              <a:defRPr/>
            </a:pPr>
            <a:endParaRPr lang="en-US" dirty="0">
              <a:cs typeface="+mn-cs"/>
            </a:endParaRPr>
          </a:p>
          <a:p>
            <a:pPr marL="609585" indent="-609585">
              <a:defRPr/>
            </a:pPr>
            <a:r>
              <a:rPr lang="ja-JP" altLang="en-US">
                <a:latin typeface="Arial"/>
                <a:cs typeface="+mn-cs"/>
              </a:rPr>
              <a:t>“</a:t>
            </a:r>
            <a:r>
              <a:rPr lang="en-US" dirty="0">
                <a:cs typeface="+mn-cs"/>
              </a:rPr>
              <a:t>On by default</a:t>
            </a:r>
            <a:r>
              <a:rPr lang="ja-JP" altLang="en-US">
                <a:latin typeface="Arial"/>
                <a:cs typeface="+mn-cs"/>
              </a:rPr>
              <a:t>”</a:t>
            </a:r>
            <a:r>
              <a:rPr lang="en-US" dirty="0">
                <a:cs typeface="+mn-cs"/>
              </a:rPr>
              <a:t> design</a:t>
            </a:r>
          </a:p>
          <a:p>
            <a:pPr marL="609585" indent="-609585">
              <a:defRPr/>
            </a:pPr>
            <a:endParaRPr lang="en-US" dirty="0">
              <a:cs typeface="+mn-cs"/>
            </a:endParaRPr>
          </a:p>
          <a:p>
            <a:pPr marL="609585" indent="-609585">
              <a:defRPr/>
            </a:pPr>
            <a:r>
              <a:rPr lang="en-US" dirty="0">
                <a:cs typeface="+mn-cs"/>
              </a:rPr>
              <a:t>Readily available zombie machines</a:t>
            </a:r>
          </a:p>
          <a:p>
            <a:pPr marL="609585" indent="-609585">
              <a:defRPr/>
            </a:pPr>
            <a:endParaRPr lang="en-US" dirty="0">
              <a:cs typeface="+mn-cs"/>
            </a:endParaRPr>
          </a:p>
          <a:p>
            <a:pPr marL="609585" indent="-609585">
              <a:defRPr/>
            </a:pPr>
            <a:r>
              <a:rPr lang="en-US" dirty="0">
                <a:cs typeface="+mn-cs"/>
              </a:rPr>
              <a:t>Attacks look like normal traffic</a:t>
            </a:r>
          </a:p>
          <a:p>
            <a:pPr marL="609585" indent="-609585">
              <a:defRPr/>
            </a:pPr>
            <a:endParaRPr lang="en-US" dirty="0">
              <a:cs typeface="+mn-cs"/>
            </a:endParaRPr>
          </a:p>
          <a:p>
            <a:pPr marL="609585" indent="-609585">
              <a:defRPr/>
            </a:pPr>
            <a:r>
              <a:rPr lang="en-US" dirty="0">
                <a:cs typeface="+mn-cs"/>
              </a:rPr>
              <a:t>Internet</a:t>
            </a:r>
            <a:r>
              <a:rPr lang="ja-JP" altLang="en-US">
                <a:latin typeface="Arial"/>
                <a:cs typeface="+mn-cs"/>
              </a:rPr>
              <a:t>’</a:t>
            </a:r>
            <a:r>
              <a:rPr lang="en-US" dirty="0">
                <a:cs typeface="+mn-cs"/>
              </a:rPr>
              <a:t>s federated operation obstructs cooperation for diagnosis/mitigation</a:t>
            </a:r>
          </a:p>
        </p:txBody>
      </p:sp>
    </p:spTree>
    <p:extLst>
      <p:ext uri="{BB962C8B-B14F-4D97-AF65-F5344CB8AC3E}">
        <p14:creationId xmlns:p14="http://schemas.microsoft.com/office/powerpoint/2010/main" val="290039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000" b="1">
                <a:solidFill>
                  <a:srgbClr val="FF0000"/>
                </a:solidFill>
                <a:latin typeface="+mj-lt"/>
                <a:ea typeface="+mj-ea"/>
                <a:cs typeface="ＭＳ Ｐゴシック" charset="0"/>
              </a:defRPr>
            </a:lvl1pPr>
            <a:lvl2pPr algn="l" rtl="0" eaLnBrk="0" fontAlgn="base" hangingPunct="0">
              <a:spcBef>
                <a:spcPct val="0"/>
              </a:spcBef>
              <a:spcAft>
                <a:spcPct val="0"/>
              </a:spcAft>
              <a:defRPr sz="3000" b="1">
                <a:solidFill>
                  <a:srgbClr val="FF0000"/>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rgbClr val="FF0000"/>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rgbClr val="FF0000"/>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rgbClr val="FF0000"/>
                </a:solidFill>
                <a:latin typeface="Arial" charset="0"/>
                <a:ea typeface="ＭＳ Ｐゴシック" charset="0"/>
                <a:cs typeface="ＭＳ Ｐゴシック" charset="0"/>
              </a:defRPr>
            </a:lvl5pPr>
            <a:lvl6pPr marL="342900" algn="l" rtl="0" fontAlgn="base">
              <a:spcBef>
                <a:spcPct val="0"/>
              </a:spcBef>
              <a:spcAft>
                <a:spcPct val="0"/>
              </a:spcAft>
              <a:defRPr sz="3000" b="1">
                <a:solidFill>
                  <a:srgbClr val="FF0000"/>
                </a:solidFill>
                <a:latin typeface="Arial" charset="0"/>
                <a:ea typeface="ＭＳ Ｐゴシック" charset="0"/>
              </a:defRPr>
            </a:lvl6pPr>
            <a:lvl7pPr marL="685800" algn="l" rtl="0" fontAlgn="base">
              <a:spcBef>
                <a:spcPct val="0"/>
              </a:spcBef>
              <a:spcAft>
                <a:spcPct val="0"/>
              </a:spcAft>
              <a:defRPr sz="3000" b="1">
                <a:solidFill>
                  <a:srgbClr val="FF0000"/>
                </a:solidFill>
                <a:latin typeface="Arial" charset="0"/>
                <a:ea typeface="ＭＳ Ｐゴシック" charset="0"/>
              </a:defRPr>
            </a:lvl7pPr>
            <a:lvl8pPr marL="1028700" algn="l" rtl="0" fontAlgn="base">
              <a:spcBef>
                <a:spcPct val="0"/>
              </a:spcBef>
              <a:spcAft>
                <a:spcPct val="0"/>
              </a:spcAft>
              <a:defRPr sz="3000" b="1">
                <a:solidFill>
                  <a:srgbClr val="FF0000"/>
                </a:solidFill>
                <a:latin typeface="Arial" charset="0"/>
                <a:ea typeface="ＭＳ Ｐゴシック" charset="0"/>
              </a:defRPr>
            </a:lvl8pPr>
            <a:lvl9pPr marL="1371600" algn="l" rtl="0" fontAlgn="base">
              <a:spcBef>
                <a:spcPct val="0"/>
              </a:spcBef>
              <a:spcAft>
                <a:spcPct val="0"/>
              </a:spcAft>
              <a:defRPr sz="3000" b="1">
                <a:solidFill>
                  <a:srgbClr val="FF0000"/>
                </a:solidFill>
                <a:latin typeface="Arial" charset="0"/>
                <a:ea typeface="ＭＳ Ｐゴシック" charset="0"/>
              </a:defRPr>
            </a:lvl9pPr>
          </a:lstStyle>
          <a:p>
            <a:pPr eaLnBrk="1" hangingPunct="1">
              <a:defRPr/>
            </a:pPr>
            <a:r>
              <a:rPr lang="en-US"/>
              <a:t>Click to edit Master title style</a:t>
            </a:r>
            <a:endParaRPr lang="en-US">
              <a:cs typeface="+mj-cs"/>
            </a:endParaRPr>
          </a:p>
        </p:txBody>
      </p:sp>
      <p:sp>
        <p:nvSpPr>
          <p:cNvPr id="89091" name="Rectangle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har char="•"/>
              <a:defRPr sz="2100">
                <a:solidFill>
                  <a:schemeClr val="tx1"/>
                </a:solidFill>
                <a:latin typeface="+mn-lt"/>
                <a:ea typeface="+mn-ea"/>
                <a:cs typeface="ＭＳ Ｐゴシック" charset="0"/>
              </a:defRPr>
            </a:lvl1pPr>
            <a:lvl2pPr marL="557213" indent="-214313" algn="l" rtl="0" eaLnBrk="0" fontAlgn="base" hangingPunct="0">
              <a:spcBef>
                <a:spcPct val="20000"/>
              </a:spcBef>
              <a:spcAft>
                <a:spcPct val="0"/>
              </a:spcAft>
              <a:buChar char="–"/>
              <a:defRPr sz="18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31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vert="horz" wrap="square" lIns="92075" tIns="46039" rIns="92075" bIns="46039" numCol="1" anchor="ctr" anchorCtr="0" compatLnSpc="1">
            <a:prstTxWarp prst="textNoShape">
              <a:avLst/>
            </a:prstTxWarp>
          </a:bodyPr>
          <a:lstStyle/>
          <a:p>
            <a:pPr eaLnBrk="1" hangingPunct="1">
              <a:defRPr/>
            </a:pPr>
            <a:r>
              <a:rPr lang="en-US">
                <a:cs typeface="+mj-cs"/>
              </a:rPr>
              <a:t>Eavesdropping - Message Interception (Attack on Confidentiality)</a:t>
            </a:r>
          </a:p>
        </p:txBody>
      </p:sp>
      <p:sp>
        <p:nvSpPr>
          <p:cNvPr id="53251" name="Rectangle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har char="•"/>
              <a:defRPr sz="2100">
                <a:solidFill>
                  <a:schemeClr val="tx1"/>
                </a:solidFill>
                <a:latin typeface="+mn-lt"/>
                <a:ea typeface="+mn-ea"/>
                <a:cs typeface="ＭＳ Ｐゴシック" charset="0"/>
              </a:defRPr>
            </a:lvl1pPr>
            <a:lvl2pPr marL="557213" indent="-214313" algn="l" rtl="0" eaLnBrk="0" fontAlgn="base" hangingPunct="0">
              <a:spcBef>
                <a:spcPct val="20000"/>
              </a:spcBef>
              <a:spcAft>
                <a:spcPct val="0"/>
              </a:spcAft>
              <a:buChar char="–"/>
              <a:defRPr sz="18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cs typeface="+mn-cs"/>
            </a:endParaRPr>
          </a:p>
        </p:txBody>
      </p:sp>
      <p:sp>
        <p:nvSpPr>
          <p:cNvPr id="53252" name="Rectangle 4"/>
          <p:cNvSpPr>
            <a:spLocks noChangeArrowheads="1"/>
          </p:cNvSpPr>
          <p:nvPr/>
        </p:nvSpPr>
        <p:spPr bwMode="auto">
          <a:xfrm>
            <a:off x="3282951" y="4044951"/>
            <a:ext cx="6540500" cy="2425700"/>
          </a:xfrm>
          <a:prstGeom prst="rect">
            <a:avLst/>
          </a:prstGeom>
          <a:solidFill>
            <a:schemeClr val="bg1"/>
          </a:solidFill>
          <a:ln w="12700">
            <a:solidFill>
              <a:schemeClr val="tx1"/>
            </a:solidFill>
            <a:miter lim="800000"/>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3253" name="Oval 5"/>
          <p:cNvSpPr>
            <a:spLocks noChangeArrowheads="1"/>
          </p:cNvSpPr>
          <p:nvPr/>
        </p:nvSpPr>
        <p:spPr bwMode="auto">
          <a:xfrm>
            <a:off x="3968751" y="4273551"/>
            <a:ext cx="1054100" cy="1054100"/>
          </a:xfrm>
          <a:prstGeom prst="ellipse">
            <a:avLst/>
          </a:prstGeom>
          <a:solidFill>
            <a:schemeClr val="accent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3254" name="Oval 6"/>
          <p:cNvSpPr>
            <a:spLocks noChangeArrowheads="1"/>
          </p:cNvSpPr>
          <p:nvPr/>
        </p:nvSpPr>
        <p:spPr bwMode="auto">
          <a:xfrm>
            <a:off x="8083551" y="4273551"/>
            <a:ext cx="1054100" cy="1054100"/>
          </a:xfrm>
          <a:prstGeom prst="ellipse">
            <a:avLst/>
          </a:prstGeom>
          <a:solidFill>
            <a:schemeClr val="accent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3255" name="Line 7"/>
          <p:cNvSpPr>
            <a:spLocks noChangeShapeType="1"/>
          </p:cNvSpPr>
          <p:nvPr/>
        </p:nvSpPr>
        <p:spPr bwMode="auto">
          <a:xfrm>
            <a:off x="5029200" y="4876800"/>
            <a:ext cx="3048000" cy="0"/>
          </a:xfrm>
          <a:prstGeom prst="line">
            <a:avLst/>
          </a:prstGeom>
          <a:noFill/>
          <a:ln w="12700">
            <a:solidFill>
              <a:schemeClr val="tx1"/>
            </a:solidFill>
            <a:round/>
            <a:headEnd type="none" w="sm" len="sm"/>
            <a:tailEnd type="stealth" w="med" len="me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40967" name="Rectangle 8"/>
          <p:cNvSpPr>
            <a:spLocks noChangeArrowheads="1"/>
          </p:cNvSpPr>
          <p:nvPr/>
        </p:nvSpPr>
        <p:spPr bwMode="auto">
          <a:xfrm>
            <a:off x="4327526" y="4632325"/>
            <a:ext cx="408766" cy="46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A</a:t>
            </a:r>
          </a:p>
        </p:txBody>
      </p:sp>
      <p:sp>
        <p:nvSpPr>
          <p:cNvPr id="40968" name="Rectangle 9"/>
          <p:cNvSpPr>
            <a:spLocks noChangeArrowheads="1"/>
          </p:cNvSpPr>
          <p:nvPr/>
        </p:nvSpPr>
        <p:spPr bwMode="auto">
          <a:xfrm>
            <a:off x="8442326" y="4556125"/>
            <a:ext cx="391133" cy="46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B</a:t>
            </a:r>
          </a:p>
        </p:txBody>
      </p:sp>
      <p:sp>
        <p:nvSpPr>
          <p:cNvPr id="53258" name="Arc 10"/>
          <p:cNvSpPr>
            <a:spLocks/>
          </p:cNvSpPr>
          <p:nvPr/>
        </p:nvSpPr>
        <p:spPr bwMode="auto">
          <a:xfrm>
            <a:off x="5943601" y="4878388"/>
            <a:ext cx="763588" cy="990600"/>
          </a:xfrm>
          <a:custGeom>
            <a:avLst/>
            <a:gdLst>
              <a:gd name="G0" fmla="+- 45 0 0"/>
              <a:gd name="G1" fmla="+- 21600 0 0"/>
              <a:gd name="G2" fmla="+- 21600 0 0"/>
              <a:gd name="T0" fmla="*/ 0 w 21645"/>
              <a:gd name="T1" fmla="*/ 0 h 21600"/>
              <a:gd name="T2" fmla="*/ 21645 w 21645"/>
              <a:gd name="T3" fmla="*/ 21600 h 21600"/>
              <a:gd name="T4" fmla="*/ 45 w 21645"/>
              <a:gd name="T5" fmla="*/ 21600 h 21600"/>
            </a:gdLst>
            <a:ahLst/>
            <a:cxnLst>
              <a:cxn ang="0">
                <a:pos x="T0" y="T1"/>
              </a:cxn>
              <a:cxn ang="0">
                <a:pos x="T2" y="T3"/>
              </a:cxn>
              <a:cxn ang="0">
                <a:pos x="T4" y="T5"/>
              </a:cxn>
            </a:cxnLst>
            <a:rect l="0" t="0" r="r" b="b"/>
            <a:pathLst>
              <a:path w="21645" h="21600" fill="none" extrusionOk="0">
                <a:moveTo>
                  <a:pt x="0" y="0"/>
                </a:moveTo>
                <a:cubicBezTo>
                  <a:pt x="15" y="0"/>
                  <a:pt x="30" y="-1"/>
                  <a:pt x="45" y="0"/>
                </a:cubicBezTo>
                <a:cubicBezTo>
                  <a:pt x="11974" y="0"/>
                  <a:pt x="21645" y="9670"/>
                  <a:pt x="21645" y="21600"/>
                </a:cubicBezTo>
              </a:path>
              <a:path w="21645" h="21600" stroke="0" extrusionOk="0">
                <a:moveTo>
                  <a:pt x="0" y="0"/>
                </a:moveTo>
                <a:cubicBezTo>
                  <a:pt x="15" y="0"/>
                  <a:pt x="30" y="-1"/>
                  <a:pt x="45" y="0"/>
                </a:cubicBezTo>
                <a:cubicBezTo>
                  <a:pt x="11974" y="0"/>
                  <a:pt x="21645" y="9670"/>
                  <a:pt x="21645" y="21600"/>
                </a:cubicBezTo>
                <a:lnTo>
                  <a:pt x="45" y="21600"/>
                </a:lnTo>
                <a:close/>
              </a:path>
            </a:pathLst>
          </a:custGeom>
          <a:noFill/>
          <a:ln w="12700" cap="rnd">
            <a:solidFill>
              <a:schemeClr val="tx1"/>
            </a:solidFill>
            <a:round/>
            <a:headEnd type="none" w="sm" len="sm"/>
            <a:tailEnd type="stealth" w="med" len="me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40970" name="Rectangle 11"/>
          <p:cNvSpPr>
            <a:spLocks noChangeArrowheads="1"/>
          </p:cNvSpPr>
          <p:nvPr/>
        </p:nvSpPr>
        <p:spPr bwMode="auto">
          <a:xfrm>
            <a:off x="5851526" y="5927725"/>
            <a:ext cx="1877117" cy="46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Eavesdropper</a:t>
            </a:r>
          </a:p>
        </p:txBody>
      </p:sp>
    </p:spTree>
    <p:extLst>
      <p:ext uri="{BB962C8B-B14F-4D97-AF65-F5344CB8AC3E}">
        <p14:creationId xmlns:p14="http://schemas.microsoft.com/office/powerpoint/2010/main" val="3427603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defRPr/>
            </a:pPr>
            <a:r>
              <a:rPr lang="en-US">
                <a:cs typeface="+mj-cs"/>
              </a:rPr>
              <a:t>Eavesdropping Attack: Example</a:t>
            </a:r>
          </a:p>
        </p:txBody>
      </p:sp>
      <p:sp>
        <p:nvSpPr>
          <p:cNvPr id="81923" name="Rectangle 3"/>
          <p:cNvSpPr>
            <a:spLocks noGrp="1" noChangeArrowheads="1"/>
          </p:cNvSpPr>
          <p:nvPr>
            <p:ph idx="1"/>
          </p:nvPr>
        </p:nvSpPr>
        <p:spPr/>
        <p:txBody>
          <a:bodyPr/>
          <a:lstStyle/>
          <a:p>
            <a:pPr eaLnBrk="1" hangingPunct="1">
              <a:defRPr/>
            </a:pPr>
            <a:r>
              <a:rPr lang="en-US">
                <a:cs typeface="+mn-cs"/>
              </a:rPr>
              <a:t>tcpdump with promiscuous network interface</a:t>
            </a:r>
          </a:p>
          <a:p>
            <a:pPr lvl="1" eaLnBrk="1" hangingPunct="1">
              <a:defRPr/>
            </a:pPr>
            <a:r>
              <a:rPr lang="en-US"/>
              <a:t>On a switched network, what can you see?</a:t>
            </a:r>
          </a:p>
          <a:p>
            <a:pPr lvl="1" eaLnBrk="1" hangingPunct="1">
              <a:defRPr/>
            </a:pPr>
            <a:endParaRPr lang="en-US"/>
          </a:p>
          <a:p>
            <a:pPr eaLnBrk="1" hangingPunct="1">
              <a:defRPr/>
            </a:pPr>
            <a:r>
              <a:rPr lang="en-US">
                <a:cs typeface="+mn-cs"/>
              </a:rPr>
              <a:t>What might the following traffic types reveal about communications?</a:t>
            </a:r>
          </a:p>
          <a:p>
            <a:pPr lvl="1" eaLnBrk="1" hangingPunct="1">
              <a:defRPr/>
            </a:pPr>
            <a:r>
              <a:rPr lang="en-US"/>
              <a:t>DNS lookups (and replies)</a:t>
            </a:r>
          </a:p>
          <a:p>
            <a:pPr lvl="1" eaLnBrk="1" hangingPunct="1">
              <a:defRPr/>
            </a:pPr>
            <a:r>
              <a:rPr lang="en-US"/>
              <a:t>IP packets without payloads (headers only)</a:t>
            </a:r>
          </a:p>
          <a:p>
            <a:pPr lvl="1" eaLnBrk="1" hangingPunct="1">
              <a:defRPr/>
            </a:pPr>
            <a:r>
              <a:rPr lang="en-US"/>
              <a:t>Payloads</a:t>
            </a:r>
          </a:p>
          <a:p>
            <a:pPr lvl="1" eaLnBrk="1" hangingPunct="1">
              <a:defRPr/>
            </a:pPr>
            <a:endParaRPr lang="en-US"/>
          </a:p>
        </p:txBody>
      </p:sp>
    </p:spTree>
    <p:extLst>
      <p:ext uri="{BB962C8B-B14F-4D97-AF65-F5344CB8AC3E}">
        <p14:creationId xmlns:p14="http://schemas.microsoft.com/office/powerpoint/2010/main" val="1230239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vert="horz" wrap="square" lIns="92075" tIns="46039" rIns="92075" bIns="46039" numCol="1" anchor="ctr" anchorCtr="0" compatLnSpc="1">
            <a:prstTxWarp prst="textNoShape">
              <a:avLst/>
            </a:prstTxWarp>
          </a:bodyPr>
          <a:lstStyle/>
          <a:p>
            <a:pPr eaLnBrk="1" hangingPunct="1">
              <a:defRPr/>
            </a:pPr>
            <a:r>
              <a:rPr lang="en-US">
                <a:cs typeface="+mj-cs"/>
              </a:rPr>
              <a:t>Authenticity Attack - Fabrication</a:t>
            </a:r>
          </a:p>
        </p:txBody>
      </p:sp>
      <p:sp>
        <p:nvSpPr>
          <p:cNvPr id="55299" name="Rectangle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har char="•"/>
              <a:defRPr sz="2100">
                <a:solidFill>
                  <a:schemeClr val="tx1"/>
                </a:solidFill>
                <a:latin typeface="+mn-lt"/>
                <a:ea typeface="+mn-ea"/>
                <a:cs typeface="ＭＳ Ｐゴシック" charset="0"/>
              </a:defRPr>
            </a:lvl1pPr>
            <a:lvl2pPr marL="557213" indent="-214313" algn="l" rtl="0" eaLnBrk="0" fontAlgn="base" hangingPunct="0">
              <a:spcBef>
                <a:spcPct val="20000"/>
              </a:spcBef>
              <a:spcAft>
                <a:spcPct val="0"/>
              </a:spcAft>
              <a:buChar char="–"/>
              <a:defRPr sz="18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cs typeface="+mn-cs"/>
            </a:endParaRPr>
          </a:p>
        </p:txBody>
      </p:sp>
      <p:sp>
        <p:nvSpPr>
          <p:cNvPr id="55300" name="Rectangle 4"/>
          <p:cNvSpPr>
            <a:spLocks noChangeArrowheads="1"/>
          </p:cNvSpPr>
          <p:nvPr/>
        </p:nvSpPr>
        <p:spPr bwMode="auto">
          <a:xfrm>
            <a:off x="3282951" y="4044951"/>
            <a:ext cx="6540500" cy="2425700"/>
          </a:xfrm>
          <a:prstGeom prst="rect">
            <a:avLst/>
          </a:prstGeom>
          <a:solidFill>
            <a:schemeClr val="bg1"/>
          </a:solidFill>
          <a:ln w="12700">
            <a:solidFill>
              <a:schemeClr val="tx1"/>
            </a:solidFill>
            <a:miter lim="800000"/>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5301" name="Oval 5"/>
          <p:cNvSpPr>
            <a:spLocks noChangeArrowheads="1"/>
          </p:cNvSpPr>
          <p:nvPr/>
        </p:nvSpPr>
        <p:spPr bwMode="auto">
          <a:xfrm>
            <a:off x="3968751" y="4273551"/>
            <a:ext cx="1054100" cy="1054100"/>
          </a:xfrm>
          <a:prstGeom prst="ellipse">
            <a:avLst/>
          </a:prstGeom>
          <a:solidFill>
            <a:schemeClr val="accent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5302" name="Oval 6"/>
          <p:cNvSpPr>
            <a:spLocks noChangeArrowheads="1"/>
          </p:cNvSpPr>
          <p:nvPr/>
        </p:nvSpPr>
        <p:spPr bwMode="auto">
          <a:xfrm>
            <a:off x="8083551" y="4273551"/>
            <a:ext cx="1054100" cy="1054100"/>
          </a:xfrm>
          <a:prstGeom prst="ellipse">
            <a:avLst/>
          </a:prstGeom>
          <a:solidFill>
            <a:schemeClr val="accent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49158" name="Rectangle 7"/>
          <p:cNvSpPr>
            <a:spLocks noChangeArrowheads="1"/>
          </p:cNvSpPr>
          <p:nvPr/>
        </p:nvSpPr>
        <p:spPr bwMode="auto">
          <a:xfrm>
            <a:off x="4327526" y="4632325"/>
            <a:ext cx="408766" cy="46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A</a:t>
            </a:r>
          </a:p>
        </p:txBody>
      </p:sp>
      <p:sp>
        <p:nvSpPr>
          <p:cNvPr id="49159" name="Rectangle 8"/>
          <p:cNvSpPr>
            <a:spLocks noChangeArrowheads="1"/>
          </p:cNvSpPr>
          <p:nvPr/>
        </p:nvSpPr>
        <p:spPr bwMode="auto">
          <a:xfrm>
            <a:off x="8442326" y="4556125"/>
            <a:ext cx="391133" cy="46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B</a:t>
            </a:r>
          </a:p>
        </p:txBody>
      </p:sp>
      <p:sp>
        <p:nvSpPr>
          <p:cNvPr id="49160" name="Rectangle 9"/>
          <p:cNvSpPr>
            <a:spLocks noChangeArrowheads="1"/>
          </p:cNvSpPr>
          <p:nvPr/>
        </p:nvSpPr>
        <p:spPr bwMode="auto">
          <a:xfrm>
            <a:off x="5851525" y="5927726"/>
            <a:ext cx="2976563" cy="46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075" tIns="46039" rIns="92075" bIns="46039">
            <a:spAutoFit/>
          </a:bodyPr>
          <a:lstStyle/>
          <a:p>
            <a:pPr eaLnBrk="0" hangingPunct="0"/>
            <a:r>
              <a:rPr lang="en-US" sz="2400">
                <a:latin typeface="Times New Roman" charset="0"/>
              </a:rPr>
              <a:t>Masquerader: from A</a:t>
            </a:r>
          </a:p>
        </p:txBody>
      </p:sp>
      <p:sp>
        <p:nvSpPr>
          <p:cNvPr id="55306" name="Line 10"/>
          <p:cNvSpPr>
            <a:spLocks noChangeShapeType="1"/>
          </p:cNvSpPr>
          <p:nvPr/>
        </p:nvSpPr>
        <p:spPr bwMode="auto">
          <a:xfrm>
            <a:off x="7315200" y="4876800"/>
            <a:ext cx="762000" cy="0"/>
          </a:xfrm>
          <a:prstGeom prst="line">
            <a:avLst/>
          </a:prstGeom>
          <a:noFill/>
          <a:ln w="12700">
            <a:solidFill>
              <a:schemeClr val="tx1"/>
            </a:solidFill>
            <a:round/>
            <a:headEnd type="none" w="sm" len="sm"/>
            <a:tailEnd type="stealth" w="med" len="me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5307" name="Arc 11"/>
          <p:cNvSpPr>
            <a:spLocks/>
          </p:cNvSpPr>
          <p:nvPr/>
        </p:nvSpPr>
        <p:spPr bwMode="auto">
          <a:xfrm>
            <a:off x="6783388" y="4878388"/>
            <a:ext cx="533400" cy="914400"/>
          </a:xfrm>
          <a:custGeom>
            <a:avLst/>
            <a:gdLst>
              <a:gd name="G0" fmla="+- 21600 0 0"/>
              <a:gd name="G1" fmla="+- 21600 0 0"/>
              <a:gd name="G2" fmla="+- 21600 0 0"/>
              <a:gd name="T0" fmla="*/ 0 w 21600"/>
              <a:gd name="T1" fmla="*/ 21600 h 21600"/>
              <a:gd name="T2" fmla="*/ 21536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5"/>
                  <a:pt x="9631" y="35"/>
                  <a:pt x="21536" y="0"/>
                </a:cubicBezTo>
              </a:path>
              <a:path w="21600" h="21600" stroke="0" extrusionOk="0">
                <a:moveTo>
                  <a:pt x="0" y="21600"/>
                </a:moveTo>
                <a:cubicBezTo>
                  <a:pt x="0" y="9695"/>
                  <a:pt x="9631" y="35"/>
                  <a:pt x="21536" y="0"/>
                </a:cubicBezTo>
                <a:lnTo>
                  <a:pt x="21600" y="21600"/>
                </a:lnTo>
                <a:close/>
              </a:path>
            </a:pathLst>
          </a:custGeom>
          <a:noFill/>
          <a:ln w="12700" cap="rnd">
            <a:solidFill>
              <a:schemeClr val="tx1"/>
            </a:solidFill>
            <a:round/>
            <a:headEnd type="none" w="sm" len="sm"/>
            <a:tailEnd type="none" w="sm" len="sm"/>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Tree>
    <p:extLst>
      <p:ext uri="{BB962C8B-B14F-4D97-AF65-F5344CB8AC3E}">
        <p14:creationId xmlns:p14="http://schemas.microsoft.com/office/powerpoint/2010/main" val="2248847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vert="horz" wrap="square" lIns="92075" tIns="46039" rIns="92075" bIns="46039" numCol="1" anchor="ctr" anchorCtr="0" compatLnSpc="1">
            <a:prstTxWarp prst="textNoShape">
              <a:avLst/>
            </a:prstTxWarp>
          </a:bodyPr>
          <a:lstStyle/>
          <a:p>
            <a:pPr eaLnBrk="1" hangingPunct="1">
              <a:defRPr/>
            </a:pPr>
            <a:r>
              <a:rPr lang="en-US">
                <a:cs typeface="+mj-cs"/>
              </a:rPr>
              <a:t>Integrity Attack - Tampering</a:t>
            </a:r>
          </a:p>
        </p:txBody>
      </p:sp>
      <p:sp>
        <p:nvSpPr>
          <p:cNvPr id="54275" name="Rectangle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har char="•"/>
              <a:defRPr sz="2100">
                <a:solidFill>
                  <a:schemeClr val="tx1"/>
                </a:solidFill>
                <a:latin typeface="+mn-lt"/>
                <a:ea typeface="+mn-ea"/>
                <a:cs typeface="ＭＳ Ｐゴシック" charset="0"/>
              </a:defRPr>
            </a:lvl1pPr>
            <a:lvl2pPr marL="557213" indent="-214313" algn="l" rtl="0" eaLnBrk="0" fontAlgn="base" hangingPunct="0">
              <a:spcBef>
                <a:spcPct val="20000"/>
              </a:spcBef>
              <a:spcAft>
                <a:spcPct val="0"/>
              </a:spcAft>
              <a:buChar char="–"/>
              <a:defRPr sz="18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cs typeface="+mn-cs"/>
            </a:endParaRPr>
          </a:p>
        </p:txBody>
      </p:sp>
      <p:sp>
        <p:nvSpPr>
          <p:cNvPr id="54276" name="Rectangle 4"/>
          <p:cNvSpPr>
            <a:spLocks noChangeArrowheads="1"/>
          </p:cNvSpPr>
          <p:nvPr/>
        </p:nvSpPr>
        <p:spPr bwMode="auto">
          <a:xfrm>
            <a:off x="3282951" y="4044951"/>
            <a:ext cx="6540500" cy="2425700"/>
          </a:xfrm>
          <a:prstGeom prst="rect">
            <a:avLst/>
          </a:prstGeom>
          <a:solidFill>
            <a:schemeClr val="bg1"/>
          </a:solidFill>
          <a:ln w="12700">
            <a:solidFill>
              <a:schemeClr val="tx1"/>
            </a:solidFill>
            <a:miter lim="800000"/>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4277" name="Oval 5"/>
          <p:cNvSpPr>
            <a:spLocks noChangeArrowheads="1"/>
          </p:cNvSpPr>
          <p:nvPr/>
        </p:nvSpPr>
        <p:spPr bwMode="auto">
          <a:xfrm>
            <a:off x="3968751" y="4273551"/>
            <a:ext cx="1054100" cy="1054100"/>
          </a:xfrm>
          <a:prstGeom prst="ellipse">
            <a:avLst/>
          </a:prstGeom>
          <a:solidFill>
            <a:schemeClr val="accent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4278" name="Oval 6"/>
          <p:cNvSpPr>
            <a:spLocks noChangeArrowheads="1"/>
          </p:cNvSpPr>
          <p:nvPr/>
        </p:nvSpPr>
        <p:spPr bwMode="auto">
          <a:xfrm>
            <a:off x="8083551" y="4273551"/>
            <a:ext cx="1054100" cy="1054100"/>
          </a:xfrm>
          <a:prstGeom prst="ellipse">
            <a:avLst/>
          </a:prstGeom>
          <a:solidFill>
            <a:schemeClr val="accent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4279" name="Line 7"/>
          <p:cNvSpPr>
            <a:spLocks noChangeShapeType="1"/>
          </p:cNvSpPr>
          <p:nvPr/>
        </p:nvSpPr>
        <p:spPr bwMode="auto">
          <a:xfrm>
            <a:off x="5029200" y="4876801"/>
            <a:ext cx="762000" cy="1588"/>
          </a:xfrm>
          <a:prstGeom prst="line">
            <a:avLst/>
          </a:prstGeom>
          <a:noFill/>
          <a:ln w="12700">
            <a:solidFill>
              <a:schemeClr val="tx1"/>
            </a:solidFill>
            <a:round/>
            <a:headEnd type="none" w="sm" len="sm"/>
            <a:tailEnd type="none" w="sm" len="sm"/>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47111" name="Rectangle 8"/>
          <p:cNvSpPr>
            <a:spLocks noChangeArrowheads="1"/>
          </p:cNvSpPr>
          <p:nvPr/>
        </p:nvSpPr>
        <p:spPr bwMode="auto">
          <a:xfrm>
            <a:off x="4327526" y="4632325"/>
            <a:ext cx="408766" cy="46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A</a:t>
            </a:r>
          </a:p>
        </p:txBody>
      </p:sp>
      <p:sp>
        <p:nvSpPr>
          <p:cNvPr id="47112" name="Rectangle 9"/>
          <p:cNvSpPr>
            <a:spLocks noChangeArrowheads="1"/>
          </p:cNvSpPr>
          <p:nvPr/>
        </p:nvSpPr>
        <p:spPr bwMode="auto">
          <a:xfrm>
            <a:off x="8442326" y="4556125"/>
            <a:ext cx="391133" cy="46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B</a:t>
            </a:r>
          </a:p>
        </p:txBody>
      </p:sp>
      <p:sp>
        <p:nvSpPr>
          <p:cNvPr id="54282" name="Arc 10"/>
          <p:cNvSpPr>
            <a:spLocks/>
          </p:cNvSpPr>
          <p:nvPr/>
        </p:nvSpPr>
        <p:spPr bwMode="auto">
          <a:xfrm>
            <a:off x="5638801" y="4878388"/>
            <a:ext cx="763588" cy="990600"/>
          </a:xfrm>
          <a:custGeom>
            <a:avLst/>
            <a:gdLst>
              <a:gd name="G0" fmla="+- 45 0 0"/>
              <a:gd name="G1" fmla="+- 21600 0 0"/>
              <a:gd name="G2" fmla="+- 21600 0 0"/>
              <a:gd name="T0" fmla="*/ 0 w 21645"/>
              <a:gd name="T1" fmla="*/ 0 h 21600"/>
              <a:gd name="T2" fmla="*/ 21645 w 21645"/>
              <a:gd name="T3" fmla="*/ 21600 h 21600"/>
              <a:gd name="T4" fmla="*/ 45 w 21645"/>
              <a:gd name="T5" fmla="*/ 21600 h 21600"/>
            </a:gdLst>
            <a:ahLst/>
            <a:cxnLst>
              <a:cxn ang="0">
                <a:pos x="T0" y="T1"/>
              </a:cxn>
              <a:cxn ang="0">
                <a:pos x="T2" y="T3"/>
              </a:cxn>
              <a:cxn ang="0">
                <a:pos x="T4" y="T5"/>
              </a:cxn>
            </a:cxnLst>
            <a:rect l="0" t="0" r="r" b="b"/>
            <a:pathLst>
              <a:path w="21645" h="21600" fill="none" extrusionOk="0">
                <a:moveTo>
                  <a:pt x="0" y="0"/>
                </a:moveTo>
                <a:cubicBezTo>
                  <a:pt x="15" y="0"/>
                  <a:pt x="30" y="-1"/>
                  <a:pt x="45" y="0"/>
                </a:cubicBezTo>
                <a:cubicBezTo>
                  <a:pt x="11974" y="0"/>
                  <a:pt x="21645" y="9670"/>
                  <a:pt x="21645" y="21600"/>
                </a:cubicBezTo>
              </a:path>
              <a:path w="21645" h="21600" stroke="0" extrusionOk="0">
                <a:moveTo>
                  <a:pt x="0" y="0"/>
                </a:moveTo>
                <a:cubicBezTo>
                  <a:pt x="15" y="0"/>
                  <a:pt x="30" y="-1"/>
                  <a:pt x="45" y="0"/>
                </a:cubicBezTo>
                <a:cubicBezTo>
                  <a:pt x="11974" y="0"/>
                  <a:pt x="21645" y="9670"/>
                  <a:pt x="21645" y="21600"/>
                </a:cubicBezTo>
                <a:lnTo>
                  <a:pt x="45" y="21600"/>
                </a:lnTo>
                <a:close/>
              </a:path>
            </a:pathLst>
          </a:custGeom>
          <a:noFill/>
          <a:ln w="12700" cap="rnd">
            <a:solidFill>
              <a:schemeClr val="tx1"/>
            </a:solidFill>
            <a:round/>
            <a:headEnd type="none" w="sm" len="sm"/>
            <a:tailEnd type="stealth" w="med" len="me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47114" name="Rectangle 11"/>
          <p:cNvSpPr>
            <a:spLocks noChangeArrowheads="1"/>
          </p:cNvSpPr>
          <p:nvPr/>
        </p:nvSpPr>
        <p:spPr bwMode="auto">
          <a:xfrm>
            <a:off x="5851526" y="5927725"/>
            <a:ext cx="1551707" cy="46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Perpetrator</a:t>
            </a:r>
          </a:p>
        </p:txBody>
      </p:sp>
      <p:sp>
        <p:nvSpPr>
          <p:cNvPr id="54284" name="Line 12"/>
          <p:cNvSpPr>
            <a:spLocks noChangeShapeType="1"/>
          </p:cNvSpPr>
          <p:nvPr/>
        </p:nvSpPr>
        <p:spPr bwMode="auto">
          <a:xfrm>
            <a:off x="7315200" y="4876801"/>
            <a:ext cx="762000" cy="1588"/>
          </a:xfrm>
          <a:prstGeom prst="line">
            <a:avLst/>
          </a:prstGeom>
          <a:noFill/>
          <a:ln w="12700">
            <a:solidFill>
              <a:schemeClr val="tx1"/>
            </a:solidFill>
            <a:round/>
            <a:headEnd type="none" w="sm" len="sm"/>
            <a:tailEnd type="stealth" w="med" len="me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4285" name="Arc 13"/>
          <p:cNvSpPr>
            <a:spLocks/>
          </p:cNvSpPr>
          <p:nvPr/>
        </p:nvSpPr>
        <p:spPr bwMode="auto">
          <a:xfrm>
            <a:off x="6783388" y="4878388"/>
            <a:ext cx="533400" cy="914400"/>
          </a:xfrm>
          <a:custGeom>
            <a:avLst/>
            <a:gdLst>
              <a:gd name="G0" fmla="+- 21600 0 0"/>
              <a:gd name="G1" fmla="+- 21600 0 0"/>
              <a:gd name="G2" fmla="+- 21600 0 0"/>
              <a:gd name="T0" fmla="*/ 0 w 21600"/>
              <a:gd name="T1" fmla="*/ 21600 h 21600"/>
              <a:gd name="T2" fmla="*/ 21536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5"/>
                  <a:pt x="9631" y="35"/>
                  <a:pt x="21536" y="0"/>
                </a:cubicBezTo>
              </a:path>
              <a:path w="21600" h="21600" stroke="0" extrusionOk="0">
                <a:moveTo>
                  <a:pt x="0" y="21600"/>
                </a:moveTo>
                <a:cubicBezTo>
                  <a:pt x="0" y="9695"/>
                  <a:pt x="9631" y="35"/>
                  <a:pt x="21536" y="0"/>
                </a:cubicBezTo>
                <a:lnTo>
                  <a:pt x="21600" y="21600"/>
                </a:lnTo>
                <a:close/>
              </a:path>
            </a:pathLst>
          </a:custGeom>
          <a:noFill/>
          <a:ln w="12700" cap="rnd">
            <a:solidFill>
              <a:schemeClr val="tx1"/>
            </a:solidFill>
            <a:round/>
            <a:headEnd type="none" w="sm" len="sm"/>
            <a:tailEnd type="none" w="sm" len="sm"/>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Tree>
    <p:extLst>
      <p:ext uri="{BB962C8B-B14F-4D97-AF65-F5344CB8AC3E}">
        <p14:creationId xmlns:p14="http://schemas.microsoft.com/office/powerpoint/2010/main" val="2080856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vert="horz" wrap="square" lIns="92075" tIns="46039" rIns="92075" bIns="46039" numCol="1" anchor="ctr" anchorCtr="0" compatLnSpc="1">
            <a:prstTxWarp prst="textNoShape">
              <a:avLst/>
            </a:prstTxWarp>
          </a:bodyPr>
          <a:lstStyle/>
          <a:p>
            <a:pPr eaLnBrk="1" hangingPunct="1">
              <a:defRPr/>
            </a:pPr>
            <a:r>
              <a:rPr lang="en-US">
                <a:cs typeface="+mj-cs"/>
              </a:rPr>
              <a:t>Attack on Availability</a:t>
            </a:r>
          </a:p>
        </p:txBody>
      </p:sp>
      <p:sp>
        <p:nvSpPr>
          <p:cNvPr id="52227" name="Rectangle 3"/>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57175" indent="-257175" algn="l" rtl="0" eaLnBrk="0" fontAlgn="base" hangingPunct="0">
              <a:spcBef>
                <a:spcPct val="20000"/>
              </a:spcBef>
              <a:spcAft>
                <a:spcPct val="0"/>
              </a:spcAft>
              <a:buChar char="•"/>
              <a:defRPr sz="2100">
                <a:solidFill>
                  <a:schemeClr val="tx1"/>
                </a:solidFill>
                <a:latin typeface="+mn-lt"/>
                <a:ea typeface="+mn-ea"/>
                <a:cs typeface="ＭＳ Ｐゴシック" charset="0"/>
              </a:defRPr>
            </a:lvl1pPr>
            <a:lvl2pPr marL="557213" indent="-214313" algn="l" rtl="0" eaLnBrk="0" fontAlgn="base" hangingPunct="0">
              <a:spcBef>
                <a:spcPct val="20000"/>
              </a:spcBef>
              <a:spcAft>
                <a:spcPct val="0"/>
              </a:spcAft>
              <a:buChar char="–"/>
              <a:defRPr sz="1800">
                <a:solidFill>
                  <a:schemeClr val="tx1"/>
                </a:solidFill>
                <a:latin typeface="+mn-lt"/>
                <a:ea typeface="+mn-ea"/>
              </a:defRPr>
            </a:lvl2pPr>
            <a:lvl3pPr marL="857250" indent="-171450" algn="l" rtl="0" eaLnBrk="0" fontAlgn="base" hangingPunct="0">
              <a:spcBef>
                <a:spcPct val="20000"/>
              </a:spcBef>
              <a:spcAft>
                <a:spcPct val="0"/>
              </a:spcAft>
              <a:buChar char="•"/>
              <a:defRPr sz="1800">
                <a:solidFill>
                  <a:schemeClr val="tx1"/>
                </a:solidFill>
                <a:latin typeface="+mn-lt"/>
                <a:ea typeface="+mn-ea"/>
              </a:defRPr>
            </a:lvl3pPr>
            <a:lvl4pPr marL="1200150" indent="-171450" algn="l" rtl="0" eaLnBrk="0" fontAlgn="base" hangingPunct="0">
              <a:spcBef>
                <a:spcPct val="20000"/>
              </a:spcBef>
              <a:spcAft>
                <a:spcPct val="0"/>
              </a:spcAft>
              <a:buChar char="–"/>
              <a:defRPr sz="1500">
                <a:solidFill>
                  <a:schemeClr val="tx1"/>
                </a:solidFill>
                <a:latin typeface="+mn-lt"/>
                <a:ea typeface="+mn-ea"/>
              </a:defRPr>
            </a:lvl4pPr>
            <a:lvl5pPr marL="1543050" indent="-171450" algn="l" rtl="0" eaLnBrk="0" fontAlgn="base" hangingPunct="0">
              <a:spcBef>
                <a:spcPct val="20000"/>
              </a:spcBef>
              <a:spcAft>
                <a:spcPct val="0"/>
              </a:spcAft>
              <a:buChar char="»"/>
              <a:defRPr sz="1500">
                <a:solidFill>
                  <a:schemeClr val="tx1"/>
                </a:solidFill>
                <a:latin typeface="+mn-lt"/>
                <a:ea typeface="+mn-ea"/>
              </a:defRPr>
            </a:lvl5pPr>
            <a:lvl6pPr marL="1885950" indent="-171450" algn="l" rtl="0" fontAlgn="base">
              <a:spcBef>
                <a:spcPct val="20000"/>
              </a:spcBef>
              <a:spcAft>
                <a:spcPct val="0"/>
              </a:spcAft>
              <a:buChar char="»"/>
              <a:defRPr sz="1500">
                <a:solidFill>
                  <a:schemeClr val="tx1"/>
                </a:solidFill>
                <a:latin typeface="+mn-lt"/>
                <a:ea typeface="+mn-ea"/>
              </a:defRPr>
            </a:lvl6pPr>
            <a:lvl7pPr marL="2228850" indent="-171450" algn="l" rtl="0" fontAlgn="base">
              <a:spcBef>
                <a:spcPct val="20000"/>
              </a:spcBef>
              <a:spcAft>
                <a:spcPct val="0"/>
              </a:spcAft>
              <a:buChar char="»"/>
              <a:defRPr sz="1500">
                <a:solidFill>
                  <a:schemeClr val="tx1"/>
                </a:solidFill>
                <a:latin typeface="+mn-lt"/>
                <a:ea typeface="+mn-ea"/>
              </a:defRPr>
            </a:lvl7pPr>
            <a:lvl8pPr marL="2571750" indent="-171450" algn="l" rtl="0" fontAlgn="base">
              <a:spcBef>
                <a:spcPct val="20000"/>
              </a:spcBef>
              <a:spcAft>
                <a:spcPct val="0"/>
              </a:spcAft>
              <a:buChar char="»"/>
              <a:defRPr sz="1500">
                <a:solidFill>
                  <a:schemeClr val="tx1"/>
                </a:solidFill>
                <a:latin typeface="+mn-lt"/>
                <a:ea typeface="+mn-ea"/>
              </a:defRPr>
            </a:lvl8pPr>
            <a:lvl9pPr marL="2914650" indent="-171450" algn="l" rtl="0" fontAlgn="base">
              <a:spcBef>
                <a:spcPct val="20000"/>
              </a:spcBef>
              <a:spcAft>
                <a:spcPct val="0"/>
              </a:spcAft>
              <a:buChar char="»"/>
              <a:defRPr sz="1500">
                <a:solidFill>
                  <a:schemeClr val="tx1"/>
                </a:solidFill>
                <a:latin typeface="+mn-lt"/>
                <a:ea typeface="+mn-ea"/>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203" name="Group 4"/>
          <p:cNvGrpSpPr>
            <a:grpSpLocks/>
          </p:cNvGrpSpPr>
          <p:nvPr/>
        </p:nvGrpSpPr>
        <p:grpSpPr bwMode="auto">
          <a:xfrm>
            <a:off x="2971801" y="3746501"/>
            <a:ext cx="6540500" cy="1663700"/>
            <a:chOff x="1108" y="3028"/>
            <a:chExt cx="4120" cy="1048"/>
          </a:xfrm>
        </p:grpSpPr>
        <p:sp>
          <p:nvSpPr>
            <p:cNvPr id="52229" name="Rectangle 5"/>
            <p:cNvSpPr>
              <a:spLocks noChangeArrowheads="1"/>
            </p:cNvSpPr>
            <p:nvPr/>
          </p:nvSpPr>
          <p:spPr bwMode="auto">
            <a:xfrm>
              <a:off x="1108" y="3028"/>
              <a:ext cx="4120" cy="1048"/>
            </a:xfrm>
            <a:prstGeom prst="rect">
              <a:avLst/>
            </a:prstGeom>
            <a:solidFill>
              <a:schemeClr val="bg1"/>
            </a:solidFill>
            <a:ln w="12700">
              <a:solidFill>
                <a:schemeClr val="tx1"/>
              </a:solidFill>
              <a:miter lim="800000"/>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2230" name="Oval 6"/>
            <p:cNvSpPr>
              <a:spLocks noChangeArrowheads="1"/>
            </p:cNvSpPr>
            <p:nvPr/>
          </p:nvSpPr>
          <p:spPr bwMode="auto">
            <a:xfrm>
              <a:off x="1540" y="3172"/>
              <a:ext cx="664" cy="664"/>
            </a:xfrm>
            <a:prstGeom prst="ellipse">
              <a:avLst/>
            </a:prstGeom>
            <a:solidFill>
              <a:schemeClr val="bg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2231" name="Oval 7"/>
            <p:cNvSpPr>
              <a:spLocks noChangeArrowheads="1"/>
            </p:cNvSpPr>
            <p:nvPr/>
          </p:nvSpPr>
          <p:spPr bwMode="auto">
            <a:xfrm>
              <a:off x="4132" y="3172"/>
              <a:ext cx="664" cy="664"/>
            </a:xfrm>
            <a:prstGeom prst="ellipse">
              <a:avLst/>
            </a:prstGeom>
            <a:solidFill>
              <a:schemeClr val="bg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2232" name="Line 8"/>
            <p:cNvSpPr>
              <a:spLocks noChangeShapeType="1"/>
            </p:cNvSpPr>
            <p:nvPr/>
          </p:nvSpPr>
          <p:spPr bwMode="auto">
            <a:xfrm>
              <a:off x="2208" y="3552"/>
              <a:ext cx="816" cy="0"/>
            </a:xfrm>
            <a:prstGeom prst="line">
              <a:avLst/>
            </a:prstGeom>
            <a:noFill/>
            <a:ln w="12700">
              <a:solidFill>
                <a:schemeClr val="tx1"/>
              </a:solidFill>
              <a:round/>
              <a:headEnd type="none" w="sm" len="sm"/>
              <a:tailEnd type="stealth" w="med" len="me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sp>
          <p:nvSpPr>
            <p:cNvPr id="51208" name="Rectangle 9"/>
            <p:cNvSpPr>
              <a:spLocks noChangeArrowheads="1"/>
            </p:cNvSpPr>
            <p:nvPr/>
          </p:nvSpPr>
          <p:spPr bwMode="auto">
            <a:xfrm>
              <a:off x="1766" y="3398"/>
              <a:ext cx="257"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A</a:t>
              </a:r>
            </a:p>
          </p:txBody>
        </p:sp>
        <p:sp>
          <p:nvSpPr>
            <p:cNvPr id="51209" name="Rectangle 10"/>
            <p:cNvSpPr>
              <a:spLocks noChangeArrowheads="1"/>
            </p:cNvSpPr>
            <p:nvPr/>
          </p:nvSpPr>
          <p:spPr bwMode="auto">
            <a:xfrm>
              <a:off x="4358" y="3350"/>
              <a:ext cx="246"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92075" tIns="46039" rIns="92075" bIns="46039">
              <a:spAutoFit/>
            </a:bodyPr>
            <a:lstStyle/>
            <a:p>
              <a:pPr eaLnBrk="0" hangingPunct="0"/>
              <a:r>
                <a:rPr lang="en-US" sz="2400">
                  <a:latin typeface="Times New Roman" charset="0"/>
                </a:rPr>
                <a:t>B</a:t>
              </a:r>
            </a:p>
          </p:txBody>
        </p:sp>
        <p:sp>
          <p:nvSpPr>
            <p:cNvPr id="52235" name="Line 11"/>
            <p:cNvSpPr>
              <a:spLocks noChangeShapeType="1"/>
            </p:cNvSpPr>
            <p:nvPr/>
          </p:nvSpPr>
          <p:spPr bwMode="auto">
            <a:xfrm>
              <a:off x="3024" y="3360"/>
              <a:ext cx="0" cy="384"/>
            </a:xfrm>
            <a:prstGeom prst="line">
              <a:avLst/>
            </a:prstGeom>
            <a:noFill/>
            <a:ln w="12700">
              <a:solidFill>
                <a:schemeClr val="tx1"/>
              </a:solidFill>
              <a:round/>
              <a:headEnd type="none" w="sm" len="sm"/>
              <a:tailEnd type="none" w="sm" len="sm"/>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ndParaRPr>
            </a:p>
          </p:txBody>
        </p:sp>
      </p:grpSp>
    </p:spTree>
    <p:extLst>
      <p:ext uri="{BB962C8B-B14F-4D97-AF65-F5344CB8AC3E}">
        <p14:creationId xmlns:p14="http://schemas.microsoft.com/office/powerpoint/2010/main" val="3517076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defRPr/>
            </a:pPr>
            <a:r>
              <a:rPr lang="en-US">
                <a:cs typeface="+mj-cs"/>
              </a:rPr>
              <a:t>Denial of Service: What is it?</a:t>
            </a:r>
          </a:p>
        </p:txBody>
      </p:sp>
      <p:sp>
        <p:nvSpPr>
          <p:cNvPr id="7171" name="Rectangle 3"/>
          <p:cNvSpPr>
            <a:spLocks noGrp="1" noChangeArrowheads="1"/>
          </p:cNvSpPr>
          <p:nvPr>
            <p:ph idx="1"/>
          </p:nvPr>
        </p:nvSpPr>
        <p:spPr/>
        <p:txBody>
          <a:bodyPr/>
          <a:lstStyle/>
          <a:p>
            <a:pPr eaLnBrk="1" hangingPunct="1">
              <a:defRPr/>
            </a:pPr>
            <a:r>
              <a:rPr lang="en-US" sz="2400">
                <a:cs typeface="+mn-cs"/>
              </a:rPr>
              <a:t>Attempt to </a:t>
            </a:r>
            <a:r>
              <a:rPr lang="en-US" sz="2400" i="1">
                <a:cs typeface="+mn-cs"/>
              </a:rPr>
              <a:t>exhaust resources</a:t>
            </a:r>
          </a:p>
          <a:p>
            <a:pPr lvl="1" eaLnBrk="1" hangingPunct="1">
              <a:defRPr/>
            </a:pPr>
            <a:r>
              <a:rPr lang="en-US" sz="2000" b="1">
                <a:solidFill>
                  <a:srgbClr val="FF0000"/>
                </a:solidFill>
              </a:rPr>
              <a:t>Network:</a:t>
            </a:r>
            <a:r>
              <a:rPr lang="en-US" sz="2000"/>
              <a:t> Bandwidth</a:t>
            </a:r>
          </a:p>
          <a:p>
            <a:pPr lvl="1" eaLnBrk="1" hangingPunct="1">
              <a:defRPr/>
            </a:pPr>
            <a:r>
              <a:rPr lang="en-US" sz="2000" b="1">
                <a:solidFill>
                  <a:srgbClr val="FF0000"/>
                </a:solidFill>
              </a:rPr>
              <a:t>Transport:</a:t>
            </a:r>
            <a:r>
              <a:rPr lang="en-US" sz="2000"/>
              <a:t> TCP connections</a:t>
            </a:r>
          </a:p>
          <a:p>
            <a:pPr lvl="1" eaLnBrk="1" hangingPunct="1">
              <a:defRPr/>
            </a:pPr>
            <a:r>
              <a:rPr lang="en-US" sz="2000" b="1">
                <a:solidFill>
                  <a:srgbClr val="FF0000"/>
                </a:solidFill>
              </a:rPr>
              <a:t>Application:</a:t>
            </a:r>
            <a:r>
              <a:rPr lang="en-US" sz="2000"/>
              <a:t> Server resources</a:t>
            </a:r>
          </a:p>
          <a:p>
            <a:pPr eaLnBrk="1" hangingPunct="1">
              <a:defRPr/>
            </a:pPr>
            <a:r>
              <a:rPr lang="en-US" sz="2400">
                <a:cs typeface="+mn-cs"/>
              </a:rPr>
              <a:t>Typically high-rate attacks, but not always</a:t>
            </a:r>
          </a:p>
        </p:txBody>
      </p:sp>
      <p:sp>
        <p:nvSpPr>
          <p:cNvPr id="16" name="Slide Number Placeholder 5"/>
          <p:cNvSpPr>
            <a:spLocks noGrp="1"/>
          </p:cNvSpPr>
          <p:nvPr>
            <p:ph type="sldNum" sz="quarter" idx="12"/>
          </p:nvPr>
        </p:nvSpPr>
        <p:spPr/>
        <p:txBody>
          <a:bodyPr/>
          <a:lstStyle/>
          <a:p>
            <a:pPr>
              <a:defRPr/>
            </a:pPr>
            <a:fld id="{89FD2A17-55D2-E047-9B98-458F394E8816}" type="slidenum">
              <a:rPr lang="en-US"/>
              <a:pPr>
                <a:defRPr/>
              </a:pPr>
              <a:t>27</a:t>
            </a:fld>
            <a:endParaRPr lang="en-US"/>
          </a:p>
        </p:txBody>
      </p:sp>
      <p:grpSp>
        <p:nvGrpSpPr>
          <p:cNvPr id="17412" name="Group 4"/>
          <p:cNvGrpSpPr>
            <a:grpSpLocks/>
          </p:cNvGrpSpPr>
          <p:nvPr/>
        </p:nvGrpSpPr>
        <p:grpSpPr bwMode="auto">
          <a:xfrm>
            <a:off x="2523744" y="4072128"/>
            <a:ext cx="1905000" cy="838200"/>
            <a:chOff x="864" y="1488"/>
            <a:chExt cx="1200" cy="528"/>
          </a:xfrm>
        </p:grpSpPr>
        <p:sp>
          <p:nvSpPr>
            <p:cNvPr id="2" name="Rectangle 5"/>
            <p:cNvSpPr>
              <a:spLocks noChangeArrowheads="1"/>
            </p:cNvSpPr>
            <p:nvPr/>
          </p:nvSpPr>
          <p:spPr bwMode="auto">
            <a:xfrm>
              <a:off x="864" y="1488"/>
              <a:ext cx="1152" cy="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174" name="Text Box 6"/>
            <p:cNvSpPr txBox="1">
              <a:spLocks noChangeArrowheads="1"/>
            </p:cNvSpPr>
            <p:nvPr/>
          </p:nvSpPr>
          <p:spPr bwMode="auto">
            <a:xfrm>
              <a:off x="1056" y="1632"/>
              <a:ext cx="100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000" b="1">
                  <a:solidFill>
                    <a:srgbClr val="FF0000"/>
                  </a:solidFill>
                </a:rPr>
                <a:t>Attacker</a:t>
              </a:r>
            </a:p>
          </p:txBody>
        </p:sp>
      </p:grpSp>
      <p:grpSp>
        <p:nvGrpSpPr>
          <p:cNvPr id="17413" name="Group 7"/>
          <p:cNvGrpSpPr>
            <a:grpSpLocks/>
          </p:cNvGrpSpPr>
          <p:nvPr/>
        </p:nvGrpSpPr>
        <p:grpSpPr bwMode="auto">
          <a:xfrm>
            <a:off x="7324344" y="4072128"/>
            <a:ext cx="2057400" cy="838200"/>
            <a:chOff x="3168" y="1488"/>
            <a:chExt cx="1296" cy="528"/>
          </a:xfrm>
        </p:grpSpPr>
        <p:sp>
          <p:nvSpPr>
            <p:cNvPr id="7176" name="Rectangle 8"/>
            <p:cNvSpPr>
              <a:spLocks noChangeArrowheads="1"/>
            </p:cNvSpPr>
            <p:nvPr/>
          </p:nvSpPr>
          <p:spPr bwMode="auto">
            <a:xfrm>
              <a:off x="3168" y="1488"/>
              <a:ext cx="1152" cy="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p>
          </p:txBody>
        </p:sp>
        <p:sp>
          <p:nvSpPr>
            <p:cNvPr id="7177" name="Text Box 9"/>
            <p:cNvSpPr txBox="1">
              <a:spLocks noChangeArrowheads="1"/>
            </p:cNvSpPr>
            <p:nvPr/>
          </p:nvSpPr>
          <p:spPr bwMode="auto">
            <a:xfrm>
              <a:off x="3456" y="1632"/>
              <a:ext cx="100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000" b="1">
                  <a:solidFill>
                    <a:srgbClr val="FF0000"/>
                  </a:solidFill>
                </a:rPr>
                <a:t>Victim</a:t>
              </a:r>
            </a:p>
          </p:txBody>
        </p:sp>
      </p:grpSp>
      <p:sp>
        <p:nvSpPr>
          <p:cNvPr id="7178" name="Line 10"/>
          <p:cNvSpPr>
            <a:spLocks noChangeShapeType="1"/>
          </p:cNvSpPr>
          <p:nvPr/>
        </p:nvSpPr>
        <p:spPr bwMode="auto">
          <a:xfrm>
            <a:off x="4733544" y="4148328"/>
            <a:ext cx="2057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179" name="Line 11"/>
          <p:cNvSpPr>
            <a:spLocks noChangeShapeType="1"/>
          </p:cNvSpPr>
          <p:nvPr/>
        </p:nvSpPr>
        <p:spPr bwMode="auto">
          <a:xfrm>
            <a:off x="4733544" y="4376928"/>
            <a:ext cx="2057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180" name="Line 12"/>
          <p:cNvSpPr>
            <a:spLocks noChangeShapeType="1"/>
          </p:cNvSpPr>
          <p:nvPr/>
        </p:nvSpPr>
        <p:spPr bwMode="auto">
          <a:xfrm>
            <a:off x="4733544" y="4605528"/>
            <a:ext cx="2057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
        <p:nvSpPr>
          <p:cNvPr id="7181" name="Line 13"/>
          <p:cNvSpPr>
            <a:spLocks noChangeShapeType="1"/>
          </p:cNvSpPr>
          <p:nvPr/>
        </p:nvSpPr>
        <p:spPr bwMode="auto">
          <a:xfrm>
            <a:off x="4733544" y="4834128"/>
            <a:ext cx="2057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p>
        </p:txBody>
      </p:sp>
    </p:spTree>
    <p:extLst>
      <p:ext uri="{BB962C8B-B14F-4D97-AF65-F5344CB8AC3E}">
        <p14:creationId xmlns:p14="http://schemas.microsoft.com/office/powerpoint/2010/main" val="3096203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dirty="0">
                <a:cs typeface="+mj-cs"/>
              </a:rPr>
              <a:t>Early Denial of Service</a:t>
            </a:r>
          </a:p>
        </p:txBody>
      </p:sp>
      <p:sp>
        <p:nvSpPr>
          <p:cNvPr id="9219" name="Rectangle 3"/>
          <p:cNvSpPr>
            <a:spLocks noGrp="1" noChangeArrowheads="1"/>
          </p:cNvSpPr>
          <p:nvPr>
            <p:ph idx="1"/>
          </p:nvPr>
        </p:nvSpPr>
        <p:spPr/>
        <p:txBody>
          <a:bodyPr/>
          <a:lstStyle/>
          <a:p>
            <a:pPr marL="338130" lvl="1" indent="-223833">
              <a:buNone/>
              <a:defRPr/>
            </a:pPr>
            <a:r>
              <a:rPr lang="en-US" b="1">
                <a:solidFill>
                  <a:srgbClr val="FF0000"/>
                </a:solidFill>
              </a:rPr>
              <a:t>DoS Tools</a:t>
            </a:r>
          </a:p>
          <a:p>
            <a:pPr marL="693721" lvl="2" indent="-241294">
              <a:defRPr/>
            </a:pPr>
            <a:r>
              <a:rPr lang="en-US"/>
              <a:t>Single-source, single target tools</a:t>
            </a:r>
          </a:p>
          <a:p>
            <a:pPr marL="693721" lvl="2" indent="-241294">
              <a:defRPr/>
            </a:pPr>
            <a:r>
              <a:rPr lang="en-US"/>
              <a:t>IP </a:t>
            </a:r>
            <a:r>
              <a:rPr lang="en-US">
                <a:solidFill>
                  <a:srgbClr val="FF0000"/>
                </a:solidFill>
              </a:rPr>
              <a:t>source address spoofing</a:t>
            </a:r>
          </a:p>
          <a:p>
            <a:pPr marL="693721" lvl="2" indent="-241294">
              <a:defRPr/>
            </a:pPr>
            <a:r>
              <a:rPr lang="en-US"/>
              <a:t>Packet amplification (e.g., smurf)</a:t>
            </a:r>
          </a:p>
          <a:p>
            <a:pPr marL="338130" lvl="1" indent="-223833">
              <a:buNone/>
              <a:defRPr/>
            </a:pPr>
            <a:r>
              <a:rPr lang="en-US" b="1">
                <a:solidFill>
                  <a:srgbClr val="FF0000"/>
                </a:solidFill>
              </a:rPr>
              <a:t>Deployment</a:t>
            </a:r>
          </a:p>
          <a:p>
            <a:pPr marL="693721" lvl="2" indent="-241294">
              <a:defRPr/>
            </a:pPr>
            <a:r>
              <a:rPr lang="en-US"/>
              <a:t>Widespread scanning and exploitation via scripted tools</a:t>
            </a:r>
          </a:p>
          <a:p>
            <a:pPr marL="693721" lvl="2" indent="-241294">
              <a:defRPr/>
            </a:pPr>
            <a:r>
              <a:rPr lang="en-US"/>
              <a:t>Hand-installed tools and toolkits on compromised hosts (unix)</a:t>
            </a:r>
          </a:p>
          <a:p>
            <a:pPr marL="338130" lvl="1" indent="-223833">
              <a:buNone/>
              <a:defRPr/>
            </a:pPr>
            <a:r>
              <a:rPr lang="en-US" b="1">
                <a:solidFill>
                  <a:srgbClr val="FF0000"/>
                </a:solidFill>
              </a:rPr>
              <a:t>Use</a:t>
            </a:r>
          </a:p>
          <a:p>
            <a:pPr marL="693721" lvl="2" indent="-241294">
              <a:defRPr/>
            </a:pPr>
            <a:r>
              <a:rPr lang="en-US"/>
              <a:t>Hand executed on source host</a:t>
            </a:r>
          </a:p>
          <a:p>
            <a:pPr marL="338130" lvl="1" indent="-223833">
              <a:defRPr/>
            </a:pPr>
            <a:endParaRPr lang="en-US"/>
          </a:p>
        </p:txBody>
      </p:sp>
      <p:sp>
        <p:nvSpPr>
          <p:cNvPr id="6" name="Slide Number Placeholder 5"/>
          <p:cNvSpPr>
            <a:spLocks noGrp="1"/>
          </p:cNvSpPr>
          <p:nvPr>
            <p:ph type="sldNum" sz="quarter" idx="12"/>
          </p:nvPr>
        </p:nvSpPr>
        <p:spPr/>
        <p:txBody>
          <a:bodyPr/>
          <a:lstStyle/>
          <a:p>
            <a:pPr>
              <a:defRPr/>
            </a:pPr>
            <a:fld id="{31525E6C-B41E-A84A-8B20-420EB5BBFF78}" type="slidenum">
              <a:rPr lang="en-US"/>
              <a:pPr>
                <a:defRPr/>
              </a:pPr>
              <a:t>28</a:t>
            </a:fld>
            <a:endParaRPr lang="en-US"/>
          </a:p>
        </p:txBody>
      </p:sp>
    </p:spTree>
    <p:extLst>
      <p:ext uri="{BB962C8B-B14F-4D97-AF65-F5344CB8AC3E}">
        <p14:creationId xmlns:p14="http://schemas.microsoft.com/office/powerpoint/2010/main" val="130998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386" name="Rectangle 2"/>
          <p:cNvSpPr>
            <a:spLocks noGrp="1" noChangeArrowheads="1"/>
          </p:cNvSpPr>
          <p:nvPr>
            <p:ph type="title"/>
          </p:nvPr>
        </p:nvSpPr>
        <p:spPr/>
        <p:txBody>
          <a:bodyPr/>
          <a:lstStyle/>
          <a:p>
            <a:r>
              <a:rPr lang="en-US"/>
              <a:t>Smurf amplification DoS attack</a:t>
            </a:r>
          </a:p>
        </p:txBody>
      </p:sp>
      <p:sp>
        <p:nvSpPr>
          <p:cNvPr id="1424387" name="Rectangle 3" descr="Rectangle: Click to edit Master text styles&#10;Second level&#10;Third level&#10;Fourth level&#10;Fifth level"/>
          <p:cNvSpPr>
            <a:spLocks noGrp="1" noChangeArrowheads="1"/>
          </p:cNvSpPr>
          <p:nvPr>
            <p:ph idx="1"/>
          </p:nvPr>
        </p:nvSpPr>
        <p:spPr/>
        <p:txBody>
          <a:bodyPr>
            <a:normAutofit fontScale="85000" lnSpcReduction="10000"/>
          </a:bodyPr>
          <a:lstStyle/>
          <a:p>
            <a:endParaRPr lang="en-US" dirty="0"/>
          </a:p>
          <a:p>
            <a:endParaRPr lang="en-US" dirty="0"/>
          </a:p>
          <a:p>
            <a:endParaRPr lang="en-US" dirty="0"/>
          </a:p>
          <a:p>
            <a:endParaRPr lang="en-US" dirty="0"/>
          </a:p>
          <a:p>
            <a:endParaRPr lang="en-US" dirty="0"/>
          </a:p>
          <a:p>
            <a:pPr marL="0" indent="0">
              <a:buNone/>
            </a:pPr>
            <a:endParaRPr lang="en-US" sz="2000" dirty="0"/>
          </a:p>
          <a:p>
            <a:pPr marL="0" indent="0">
              <a:buNone/>
            </a:pPr>
            <a:endParaRPr lang="en-US" sz="2000" dirty="0"/>
          </a:p>
          <a:p>
            <a:r>
              <a:rPr lang="en-US" sz="2000" dirty="0"/>
              <a:t>Send ping request to broadcast </a:t>
            </a:r>
            <a:r>
              <a:rPr lang="en-US" sz="2000" dirty="0" err="1"/>
              <a:t>addr</a:t>
            </a:r>
            <a:r>
              <a:rPr lang="en-US" sz="2000" dirty="0"/>
              <a:t> (ICMP Echo Req) </a:t>
            </a:r>
          </a:p>
          <a:p>
            <a:r>
              <a:rPr lang="en-US" sz="2000" dirty="0"/>
              <a:t>Lots of responses:</a:t>
            </a:r>
          </a:p>
          <a:p>
            <a:pPr lvl="1"/>
            <a:r>
              <a:rPr lang="en-US" dirty="0"/>
              <a:t>Every host on target network generates a ping reply (ICMP Echo Reply) to victim</a:t>
            </a:r>
          </a:p>
        </p:txBody>
      </p:sp>
      <p:sp>
        <p:nvSpPr>
          <p:cNvPr id="25" name="Slide Number Placeholder 3"/>
          <p:cNvSpPr>
            <a:spLocks noGrp="1"/>
          </p:cNvSpPr>
          <p:nvPr>
            <p:ph type="sldNum" sz="quarter" idx="12"/>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1424388" name="Text Box 4"/>
          <p:cNvSpPr txBox="1">
            <a:spLocks noChangeArrowheads="1"/>
          </p:cNvSpPr>
          <p:nvPr/>
        </p:nvSpPr>
        <p:spPr bwMode="auto">
          <a:xfrm>
            <a:off x="2550794" y="6324600"/>
            <a:ext cx="594265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kumimoji="1" lang="en-US">
                <a:solidFill>
                  <a:schemeClr val="hlink"/>
                </a:solidFill>
              </a:rPr>
              <a:t>Prevention: reject external packets to broadcast address</a:t>
            </a:r>
          </a:p>
        </p:txBody>
      </p:sp>
      <p:pic>
        <p:nvPicPr>
          <p:cNvPr id="1424389" name="Picture 5"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473450"/>
            <a:ext cx="762000" cy="641351"/>
          </a:xfrm>
          <a:prstGeom prst="rect">
            <a:avLst/>
          </a:prstGeom>
          <a:noFill/>
          <a:extLst>
            <a:ext uri="{909E8E84-426E-40dd-AFC4-6F175D3DCCD1}">
              <a14:hiddenFill xmlns:a14="http://schemas.microsoft.com/office/drawing/2010/main" xmlns="">
                <a:solidFill>
                  <a:srgbClr val="FFFFFF"/>
                </a:solidFill>
              </a14:hiddenFill>
            </a:ext>
          </a:extLst>
        </p:spPr>
      </p:pic>
      <p:pic>
        <p:nvPicPr>
          <p:cNvPr id="1424390" name="Picture 6"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3473450"/>
            <a:ext cx="762000" cy="641351"/>
          </a:xfrm>
          <a:prstGeom prst="rect">
            <a:avLst/>
          </a:prstGeom>
          <a:noFill/>
          <a:extLst>
            <a:ext uri="{909E8E84-426E-40dd-AFC4-6F175D3DCCD1}">
              <a14:hiddenFill xmlns:a14="http://schemas.microsoft.com/office/drawing/2010/main" xmlns="">
                <a:solidFill>
                  <a:srgbClr val="FFFFFF"/>
                </a:solidFill>
              </a14:hiddenFill>
            </a:ext>
          </a:extLst>
        </p:spPr>
      </p:pic>
      <p:pic>
        <p:nvPicPr>
          <p:cNvPr id="1424391" name="Picture 7"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473450"/>
            <a:ext cx="762000" cy="641351"/>
          </a:xfrm>
          <a:prstGeom prst="rect">
            <a:avLst/>
          </a:prstGeom>
          <a:noFill/>
          <a:extLst>
            <a:ext uri="{909E8E84-426E-40dd-AFC4-6F175D3DCCD1}">
              <a14:hiddenFill xmlns:a14="http://schemas.microsoft.com/office/drawing/2010/main" xmlns="">
                <a:solidFill>
                  <a:srgbClr val="FFFFFF"/>
                </a:solidFill>
              </a14:hiddenFill>
            </a:ext>
          </a:extLst>
        </p:spPr>
      </p:pic>
      <p:sp>
        <p:nvSpPr>
          <p:cNvPr id="1424392" name="Rectangle 8"/>
          <p:cNvSpPr>
            <a:spLocks noChangeArrowheads="1"/>
          </p:cNvSpPr>
          <p:nvPr/>
        </p:nvSpPr>
        <p:spPr bwMode="auto">
          <a:xfrm>
            <a:off x="5181600" y="2514600"/>
            <a:ext cx="16002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eaLnBrk="0" hangingPunct="0">
              <a:spcBef>
                <a:spcPct val="20000"/>
              </a:spcBef>
              <a:buClr>
                <a:schemeClr val="accent2"/>
              </a:buClr>
            </a:pPr>
            <a:r>
              <a:rPr lang="en-US" sz="2400"/>
              <a:t>gateway</a:t>
            </a:r>
          </a:p>
        </p:txBody>
      </p:sp>
      <p:sp>
        <p:nvSpPr>
          <p:cNvPr id="1424393" name="Line 9"/>
          <p:cNvSpPr>
            <a:spLocks noChangeShapeType="1"/>
          </p:cNvSpPr>
          <p:nvPr/>
        </p:nvSpPr>
        <p:spPr bwMode="auto">
          <a:xfrm>
            <a:off x="5943600" y="2971800"/>
            <a:ext cx="0" cy="501651"/>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4394" name="Line 10"/>
          <p:cNvSpPr>
            <a:spLocks noChangeShapeType="1"/>
          </p:cNvSpPr>
          <p:nvPr/>
        </p:nvSpPr>
        <p:spPr bwMode="auto">
          <a:xfrm flipV="1">
            <a:off x="5105400" y="3200400"/>
            <a:ext cx="0" cy="273051"/>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4395" name="Line 11"/>
          <p:cNvSpPr>
            <a:spLocks noChangeShapeType="1"/>
          </p:cNvSpPr>
          <p:nvPr/>
        </p:nvSpPr>
        <p:spPr bwMode="auto">
          <a:xfrm>
            <a:off x="5105400" y="3200400"/>
            <a:ext cx="1676400"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4396" name="Line 12"/>
          <p:cNvSpPr>
            <a:spLocks noChangeShapeType="1"/>
          </p:cNvSpPr>
          <p:nvPr/>
        </p:nvSpPr>
        <p:spPr bwMode="auto">
          <a:xfrm>
            <a:off x="6781800" y="3200400"/>
            <a:ext cx="0" cy="273051"/>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pic>
        <p:nvPicPr>
          <p:cNvPr id="1424397" name="Picture 13"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3601"/>
            <a:ext cx="762000" cy="641351"/>
          </a:xfrm>
          <a:prstGeom prst="rect">
            <a:avLst/>
          </a:prstGeom>
          <a:noFill/>
          <a:extLst>
            <a:ext uri="{909E8E84-426E-40dd-AFC4-6F175D3DCCD1}">
              <a14:hiddenFill xmlns:a14="http://schemas.microsoft.com/office/drawing/2010/main" xmlns="">
                <a:solidFill>
                  <a:srgbClr val="FFFFFF"/>
                </a:solidFill>
              </a14:hiddenFill>
            </a:ext>
          </a:extLst>
        </p:spPr>
      </p:pic>
      <p:sp>
        <p:nvSpPr>
          <p:cNvPr id="1424398" name="Text Box 14"/>
          <p:cNvSpPr txBox="1">
            <a:spLocks noChangeArrowheads="1"/>
          </p:cNvSpPr>
          <p:nvPr/>
        </p:nvSpPr>
        <p:spPr bwMode="auto">
          <a:xfrm>
            <a:off x="2002807" y="2711451"/>
            <a:ext cx="91563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a:t>DoS</a:t>
            </a:r>
            <a:br>
              <a:rPr lang="en-US"/>
            </a:br>
            <a:r>
              <a:rPr lang="en-US"/>
              <a:t>Source</a:t>
            </a:r>
          </a:p>
        </p:txBody>
      </p:sp>
      <p:pic>
        <p:nvPicPr>
          <p:cNvPr id="1424399" name="Picture 15"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1600" y="2057401"/>
            <a:ext cx="762000" cy="641351"/>
          </a:xfrm>
          <a:prstGeom prst="rect">
            <a:avLst/>
          </a:prstGeom>
          <a:noFill/>
          <a:extLst>
            <a:ext uri="{909E8E84-426E-40dd-AFC4-6F175D3DCCD1}">
              <a14:hiddenFill xmlns:a14="http://schemas.microsoft.com/office/drawing/2010/main" xmlns="">
                <a:solidFill>
                  <a:srgbClr val="FFFFFF"/>
                </a:solidFill>
              </a14:hiddenFill>
            </a:ext>
          </a:extLst>
        </p:spPr>
      </p:pic>
      <p:sp>
        <p:nvSpPr>
          <p:cNvPr id="1424400" name="Text Box 16"/>
          <p:cNvSpPr txBox="1">
            <a:spLocks noChangeArrowheads="1"/>
          </p:cNvSpPr>
          <p:nvPr/>
        </p:nvSpPr>
        <p:spPr bwMode="auto">
          <a:xfrm>
            <a:off x="8981859" y="2635251"/>
            <a:ext cx="82593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a:t>DoS</a:t>
            </a:r>
            <a:br>
              <a:rPr lang="en-US"/>
            </a:br>
            <a:r>
              <a:rPr lang="en-US"/>
              <a:t>Target</a:t>
            </a:r>
          </a:p>
        </p:txBody>
      </p:sp>
      <p:grpSp>
        <p:nvGrpSpPr>
          <p:cNvPr id="1424401" name="Group 17"/>
          <p:cNvGrpSpPr>
            <a:grpSpLocks/>
          </p:cNvGrpSpPr>
          <p:nvPr/>
        </p:nvGrpSpPr>
        <p:grpSpPr bwMode="auto">
          <a:xfrm>
            <a:off x="2819400" y="1524002"/>
            <a:ext cx="2590800" cy="990600"/>
            <a:chOff x="816" y="960"/>
            <a:chExt cx="1632" cy="624"/>
          </a:xfrm>
        </p:grpSpPr>
        <p:sp>
          <p:nvSpPr>
            <p:cNvPr id="1424402" name="Line 18"/>
            <p:cNvSpPr>
              <a:spLocks noChangeShapeType="1"/>
            </p:cNvSpPr>
            <p:nvPr/>
          </p:nvSpPr>
          <p:spPr bwMode="auto">
            <a:xfrm>
              <a:off x="816" y="1344"/>
              <a:ext cx="163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4403" name="Line 19"/>
            <p:cNvSpPr>
              <a:spLocks noChangeShapeType="1"/>
            </p:cNvSpPr>
            <p:nvPr/>
          </p:nvSpPr>
          <p:spPr bwMode="auto">
            <a:xfrm>
              <a:off x="2448" y="1344"/>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4404" name="Text Box 20"/>
            <p:cNvSpPr txBox="1">
              <a:spLocks noChangeArrowheads="1"/>
            </p:cNvSpPr>
            <p:nvPr/>
          </p:nvSpPr>
          <p:spPr bwMode="auto">
            <a:xfrm>
              <a:off x="967" y="960"/>
              <a:ext cx="1277" cy="6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a:t>1 ICMP Echo Req</a:t>
              </a:r>
              <a:br>
                <a:rPr lang="en-US"/>
              </a:br>
              <a:r>
                <a:rPr lang="en-US"/>
                <a:t>Src:  Dos Target</a:t>
              </a:r>
            </a:p>
            <a:p>
              <a:pPr algn="ctr" eaLnBrk="0" hangingPunct="0">
                <a:spcBef>
                  <a:spcPct val="20000"/>
                </a:spcBef>
                <a:buClr>
                  <a:schemeClr val="accent2"/>
                </a:buClr>
              </a:pPr>
              <a:r>
                <a:rPr lang="en-US"/>
                <a:t>Dest:  brdct addr</a:t>
              </a:r>
            </a:p>
          </p:txBody>
        </p:sp>
      </p:grpSp>
      <p:grpSp>
        <p:nvGrpSpPr>
          <p:cNvPr id="1424405" name="Group 21"/>
          <p:cNvGrpSpPr>
            <a:grpSpLocks/>
          </p:cNvGrpSpPr>
          <p:nvPr/>
        </p:nvGrpSpPr>
        <p:grpSpPr bwMode="auto">
          <a:xfrm>
            <a:off x="6477000" y="1524000"/>
            <a:ext cx="2743200" cy="990600"/>
            <a:chOff x="3120" y="960"/>
            <a:chExt cx="1728" cy="624"/>
          </a:xfrm>
        </p:grpSpPr>
        <p:sp>
          <p:nvSpPr>
            <p:cNvPr id="1424406" name="Line 22"/>
            <p:cNvSpPr>
              <a:spLocks noChangeShapeType="1"/>
            </p:cNvSpPr>
            <p:nvPr/>
          </p:nvSpPr>
          <p:spPr bwMode="auto">
            <a:xfrm flipV="1">
              <a:off x="3120" y="1344"/>
              <a:ext cx="0" cy="24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4407" name="Line 23"/>
            <p:cNvSpPr>
              <a:spLocks noChangeShapeType="1"/>
            </p:cNvSpPr>
            <p:nvPr/>
          </p:nvSpPr>
          <p:spPr bwMode="auto">
            <a:xfrm>
              <a:off x="3120" y="1344"/>
              <a:ext cx="17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4408" name="Text Box 24"/>
            <p:cNvSpPr txBox="1">
              <a:spLocks noChangeArrowheads="1"/>
            </p:cNvSpPr>
            <p:nvPr/>
          </p:nvSpPr>
          <p:spPr bwMode="auto">
            <a:xfrm>
              <a:off x="3315" y="960"/>
              <a:ext cx="1382"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a:t>3 ICMP Echo Reply</a:t>
              </a:r>
              <a:br>
                <a:rPr lang="en-US"/>
              </a:br>
              <a:r>
                <a:rPr lang="en-US"/>
                <a:t>Dest:  Dos Target</a:t>
              </a:r>
            </a:p>
          </p:txBody>
        </p:sp>
      </p:grpSp>
    </p:spTree>
    <p:extLst>
      <p:ext uri="{BB962C8B-B14F-4D97-AF65-F5344CB8AC3E}">
        <p14:creationId xmlns:p14="http://schemas.microsoft.com/office/powerpoint/2010/main" val="3076532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4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24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2242B-B691-304A-B52D-5B4E075F760F}"/>
              </a:ext>
            </a:extLst>
          </p:cNvPr>
          <p:cNvSpPr>
            <a:spLocks noGrp="1"/>
          </p:cNvSpPr>
          <p:nvPr>
            <p:ph type="title"/>
          </p:nvPr>
        </p:nvSpPr>
        <p:spPr/>
        <p:txBody>
          <a:bodyPr/>
          <a:lstStyle/>
          <a:p>
            <a:r>
              <a:rPr lang="en-US" dirty="0"/>
              <a:t>Learning Objectives</a:t>
            </a:r>
          </a:p>
        </p:txBody>
      </p:sp>
      <p:sp>
        <p:nvSpPr>
          <p:cNvPr id="4" name="Content Placeholder 3">
            <a:extLst>
              <a:ext uri="{FF2B5EF4-FFF2-40B4-BE49-F238E27FC236}">
                <a16:creationId xmlns:a16="http://schemas.microsoft.com/office/drawing/2014/main" id="{77FFC429-6A4C-BF40-9A71-BE3BD84EA317}"/>
              </a:ext>
            </a:extLst>
          </p:cNvPr>
          <p:cNvSpPr>
            <a:spLocks noGrp="1"/>
          </p:cNvSpPr>
          <p:nvPr>
            <p:ph idx="1"/>
          </p:nvPr>
        </p:nvSpPr>
        <p:spPr/>
        <p:txBody>
          <a:bodyPr>
            <a:normAutofit/>
          </a:bodyPr>
          <a:lstStyle/>
          <a:p>
            <a:r>
              <a:rPr lang="en-US" dirty="0"/>
              <a:t>Learn about different types of network attacks</a:t>
            </a:r>
          </a:p>
          <a:p>
            <a:endParaRPr lang="en-US" dirty="0"/>
          </a:p>
          <a:p>
            <a:r>
              <a:rPr lang="en-US" dirty="0"/>
              <a:t>Learn how machine learning can be applied to cyberattack detection</a:t>
            </a:r>
          </a:p>
          <a:p>
            <a:endParaRPr lang="en-US" dirty="0"/>
          </a:p>
          <a:p>
            <a:r>
              <a:rPr lang="en-US" dirty="0"/>
              <a:t>Learn about the different approaches to detection, supervised and unsupervised learning</a:t>
            </a:r>
          </a:p>
          <a:p>
            <a:endParaRPr lang="en-US" sz="3600" dirty="0"/>
          </a:p>
        </p:txBody>
      </p:sp>
      <p:sp>
        <p:nvSpPr>
          <p:cNvPr id="2" name="Rectangle 1">
            <a:extLst>
              <a:ext uri="{FF2B5EF4-FFF2-40B4-BE49-F238E27FC236}">
                <a16:creationId xmlns:a16="http://schemas.microsoft.com/office/drawing/2014/main" id="{7FC24F19-3DD5-5C43-BEA4-9301D7067CC3}"/>
              </a:ext>
            </a:extLst>
          </p:cNvPr>
          <p:cNvSpPr/>
          <p:nvPr/>
        </p:nvSpPr>
        <p:spPr>
          <a:xfrm>
            <a:off x="5971607" y="3244334"/>
            <a:ext cx="248786" cy="369332"/>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E0AAFE49-B8D5-2E4E-9003-78CF785F79E8}"/>
              </a:ext>
            </a:extLst>
          </p:cNvPr>
          <p:cNvSpPr/>
          <p:nvPr/>
        </p:nvSpPr>
        <p:spPr>
          <a:xfrm>
            <a:off x="5971607" y="324433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171205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Rectangle 2"/>
          <p:cNvSpPr>
            <a:spLocks noGrp="1" noChangeArrowheads="1"/>
          </p:cNvSpPr>
          <p:nvPr>
            <p:ph type="title"/>
          </p:nvPr>
        </p:nvSpPr>
        <p:spPr/>
        <p:txBody>
          <a:bodyPr/>
          <a:lstStyle/>
          <a:p>
            <a:r>
              <a:rPr lang="en-US"/>
              <a:t>Modern day example   </a:t>
            </a:r>
            <a:r>
              <a:rPr lang="en-US" sz="2800"/>
              <a:t>(May </a:t>
            </a:r>
            <a:r>
              <a:rPr lang="ja-JP" altLang="en-US" sz="2800">
                <a:latin typeface="Arial"/>
              </a:rPr>
              <a:t>’</a:t>
            </a:r>
            <a:r>
              <a:rPr lang="en-US" sz="2800"/>
              <a:t>06)</a:t>
            </a:r>
          </a:p>
        </p:txBody>
      </p:sp>
      <p:sp>
        <p:nvSpPr>
          <p:cNvPr id="1425411" name="Rectangle 3" descr="Rectangle: Click to edit Master text styles&#10;Second level&#10;Third level&#10;Fourth level&#10;Fifth level"/>
          <p:cNvSpPr>
            <a:spLocks noGrp="1" noChangeArrowheads="1"/>
          </p:cNvSpPr>
          <p:nvPr>
            <p:ph idx="1"/>
          </p:nvPr>
        </p:nvSpPr>
        <p:spPr/>
        <p:txBody>
          <a:bodyPr/>
          <a:lstStyle/>
          <a:p>
            <a:endParaRPr lang="en-US"/>
          </a:p>
          <a:p>
            <a:endParaRPr lang="en-US"/>
          </a:p>
          <a:p>
            <a:endParaRPr lang="en-US"/>
          </a:p>
          <a:p>
            <a:endParaRPr lang="en-US"/>
          </a:p>
          <a:p>
            <a:endParaRPr lang="en-US"/>
          </a:p>
          <a:p>
            <a:pPr>
              <a:buFont typeface="Wingdings" charset="0"/>
              <a:buNone/>
            </a:pPr>
            <a:endParaRPr lang="en-US" sz="2000"/>
          </a:p>
        </p:txBody>
      </p:sp>
      <p:sp>
        <p:nvSpPr>
          <p:cNvPr id="19" name="Slide Number Placeholder 3"/>
          <p:cNvSpPr>
            <a:spLocks noGrp="1"/>
          </p:cNvSpPr>
          <p:nvPr>
            <p:ph type="sldNum" sz="quarter" idx="12"/>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
        <p:nvSpPr>
          <p:cNvPr id="1425412" name="Text Box 4"/>
          <p:cNvSpPr txBox="1">
            <a:spLocks noChangeArrowheads="1"/>
          </p:cNvSpPr>
          <p:nvPr/>
        </p:nvSpPr>
        <p:spPr bwMode="auto">
          <a:xfrm>
            <a:off x="2770189" y="5562601"/>
            <a:ext cx="6983412" cy="8679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spAutoFit/>
          </a:bodyPr>
          <a:lstStyle/>
          <a:p>
            <a:pPr eaLnBrk="0" hangingPunct="0">
              <a:spcBef>
                <a:spcPct val="20000"/>
              </a:spcBef>
              <a:buClr>
                <a:schemeClr val="accent2"/>
              </a:buClr>
            </a:pPr>
            <a:r>
              <a:rPr kumimoji="1" lang="en-US"/>
              <a:t>580,000 open resolvers on Internet  (Kaminsky-Shiffman</a:t>
            </a:r>
            <a:r>
              <a:rPr kumimoji="1" lang="ja-JP" altLang="en-US">
                <a:latin typeface="Arial"/>
              </a:rPr>
              <a:t>’</a:t>
            </a:r>
            <a:r>
              <a:rPr kumimoji="1" lang="en-US"/>
              <a:t>06)</a:t>
            </a:r>
          </a:p>
          <a:p>
            <a:pPr eaLnBrk="0" hangingPunct="0">
              <a:spcBef>
                <a:spcPct val="80000"/>
              </a:spcBef>
              <a:buClr>
                <a:schemeClr val="accent2"/>
              </a:buClr>
            </a:pPr>
            <a:r>
              <a:rPr kumimoji="1" lang="en-US"/>
              <a:t>Prevention: reject DNS queries from external addresses</a:t>
            </a:r>
          </a:p>
        </p:txBody>
      </p:sp>
      <p:sp>
        <p:nvSpPr>
          <p:cNvPr id="1425413" name="Rectangle 5"/>
          <p:cNvSpPr>
            <a:spLocks noChangeArrowheads="1"/>
          </p:cNvSpPr>
          <p:nvPr/>
        </p:nvSpPr>
        <p:spPr bwMode="auto">
          <a:xfrm>
            <a:off x="5651502" y="4114800"/>
            <a:ext cx="1490663"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gn="ctr" eaLnBrk="0" hangingPunct="0">
              <a:spcBef>
                <a:spcPct val="20000"/>
              </a:spcBef>
              <a:buClr>
                <a:schemeClr val="accent2"/>
              </a:buClr>
            </a:pPr>
            <a:r>
              <a:rPr lang="en-US" sz="2400"/>
              <a:t>DNS</a:t>
            </a:r>
            <a:br>
              <a:rPr lang="en-US" sz="2400"/>
            </a:br>
            <a:r>
              <a:rPr lang="en-US" sz="2400"/>
              <a:t>Server</a:t>
            </a:r>
          </a:p>
        </p:txBody>
      </p:sp>
      <p:pic>
        <p:nvPicPr>
          <p:cNvPr id="1425414" name="Picture 6" descr="j02394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100" y="3657601"/>
            <a:ext cx="762000" cy="641351"/>
          </a:xfrm>
          <a:prstGeom prst="rect">
            <a:avLst/>
          </a:prstGeom>
          <a:noFill/>
          <a:extLst>
            <a:ext uri="{909E8E84-426E-40dd-AFC4-6F175D3DCCD1}">
              <a14:hiddenFill xmlns:a14="http://schemas.microsoft.com/office/drawing/2010/main" xmlns="">
                <a:solidFill>
                  <a:srgbClr val="FFFFFF"/>
                </a:solidFill>
              </a14:hiddenFill>
            </a:ext>
          </a:extLst>
        </p:spPr>
      </p:pic>
      <p:sp>
        <p:nvSpPr>
          <p:cNvPr id="1425415" name="Text Box 7"/>
          <p:cNvSpPr txBox="1">
            <a:spLocks noChangeArrowheads="1"/>
          </p:cNvSpPr>
          <p:nvPr/>
        </p:nvSpPr>
        <p:spPr bwMode="auto">
          <a:xfrm>
            <a:off x="2396507" y="4235451"/>
            <a:ext cx="91563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a:t>DoS</a:t>
            </a:r>
            <a:br>
              <a:rPr lang="en-US"/>
            </a:br>
            <a:r>
              <a:rPr lang="en-US"/>
              <a:t>Source</a:t>
            </a:r>
          </a:p>
        </p:txBody>
      </p:sp>
      <p:pic>
        <p:nvPicPr>
          <p:cNvPr id="1425416" name="Picture 8" descr="j02394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5300" y="3657601"/>
            <a:ext cx="762000" cy="641351"/>
          </a:xfrm>
          <a:prstGeom prst="rect">
            <a:avLst/>
          </a:prstGeom>
          <a:noFill/>
          <a:extLst>
            <a:ext uri="{909E8E84-426E-40dd-AFC4-6F175D3DCCD1}">
              <a14:hiddenFill xmlns:a14="http://schemas.microsoft.com/office/drawing/2010/main" xmlns="">
                <a:solidFill>
                  <a:srgbClr val="FFFFFF"/>
                </a:solidFill>
              </a14:hiddenFill>
            </a:ext>
          </a:extLst>
        </p:spPr>
      </p:pic>
      <p:sp>
        <p:nvSpPr>
          <p:cNvPr id="1425417" name="Text Box 9"/>
          <p:cNvSpPr txBox="1">
            <a:spLocks noChangeArrowheads="1"/>
          </p:cNvSpPr>
          <p:nvPr/>
        </p:nvSpPr>
        <p:spPr bwMode="auto">
          <a:xfrm>
            <a:off x="9375559" y="4235451"/>
            <a:ext cx="825932"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a:t>DoS</a:t>
            </a:r>
            <a:br>
              <a:rPr lang="en-US"/>
            </a:br>
            <a:r>
              <a:rPr lang="en-US"/>
              <a:t>Target</a:t>
            </a:r>
          </a:p>
        </p:txBody>
      </p:sp>
      <p:grpSp>
        <p:nvGrpSpPr>
          <p:cNvPr id="1425418" name="Group 10"/>
          <p:cNvGrpSpPr>
            <a:grpSpLocks/>
          </p:cNvGrpSpPr>
          <p:nvPr/>
        </p:nvGrpSpPr>
        <p:grpSpPr bwMode="auto">
          <a:xfrm>
            <a:off x="3213100" y="3124202"/>
            <a:ext cx="2590800" cy="990600"/>
            <a:chOff x="816" y="960"/>
            <a:chExt cx="1632" cy="624"/>
          </a:xfrm>
        </p:grpSpPr>
        <p:sp>
          <p:nvSpPr>
            <p:cNvPr id="1425419" name="Line 11"/>
            <p:cNvSpPr>
              <a:spLocks noChangeShapeType="1"/>
            </p:cNvSpPr>
            <p:nvPr/>
          </p:nvSpPr>
          <p:spPr bwMode="auto">
            <a:xfrm>
              <a:off x="816" y="1344"/>
              <a:ext cx="163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5420" name="Line 12"/>
            <p:cNvSpPr>
              <a:spLocks noChangeShapeType="1"/>
            </p:cNvSpPr>
            <p:nvPr/>
          </p:nvSpPr>
          <p:spPr bwMode="auto">
            <a:xfrm>
              <a:off x="2448" y="1344"/>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5421" name="Text Box 13"/>
            <p:cNvSpPr txBox="1">
              <a:spLocks noChangeArrowheads="1"/>
            </p:cNvSpPr>
            <p:nvPr/>
          </p:nvSpPr>
          <p:spPr bwMode="auto">
            <a:xfrm>
              <a:off x="1003" y="960"/>
              <a:ext cx="1293" cy="6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eaLnBrk="0" hangingPunct="0">
                <a:spcBef>
                  <a:spcPct val="20000"/>
                </a:spcBef>
                <a:buClr>
                  <a:schemeClr val="accent2"/>
                </a:buClr>
              </a:pPr>
              <a:r>
                <a:rPr lang="en-US"/>
                <a:t>DNS Query</a:t>
              </a:r>
              <a:br>
                <a:rPr lang="en-US"/>
              </a:br>
              <a:r>
                <a:rPr lang="en-US"/>
                <a:t>SrcIP:  Dos Target</a:t>
              </a:r>
            </a:p>
            <a:p>
              <a:pPr eaLnBrk="0" hangingPunct="0">
                <a:spcBef>
                  <a:spcPct val="20000"/>
                </a:spcBef>
                <a:buClr>
                  <a:schemeClr val="accent2"/>
                </a:buClr>
              </a:pPr>
              <a:r>
                <a:rPr lang="en-US"/>
                <a:t>    (60 bytes)</a:t>
              </a:r>
            </a:p>
          </p:txBody>
        </p:sp>
      </p:grpSp>
      <p:grpSp>
        <p:nvGrpSpPr>
          <p:cNvPr id="1425422" name="Group 14"/>
          <p:cNvGrpSpPr>
            <a:grpSpLocks/>
          </p:cNvGrpSpPr>
          <p:nvPr/>
        </p:nvGrpSpPr>
        <p:grpSpPr bwMode="auto">
          <a:xfrm>
            <a:off x="6870700" y="3124198"/>
            <a:ext cx="2743200" cy="1033462"/>
            <a:chOff x="3120" y="960"/>
            <a:chExt cx="1728" cy="651"/>
          </a:xfrm>
        </p:grpSpPr>
        <p:sp>
          <p:nvSpPr>
            <p:cNvPr id="1425423" name="Line 15"/>
            <p:cNvSpPr>
              <a:spLocks noChangeShapeType="1"/>
            </p:cNvSpPr>
            <p:nvPr/>
          </p:nvSpPr>
          <p:spPr bwMode="auto">
            <a:xfrm flipV="1">
              <a:off x="3120" y="1344"/>
              <a:ext cx="0" cy="24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5424" name="Line 16"/>
            <p:cNvSpPr>
              <a:spLocks noChangeShapeType="1"/>
            </p:cNvSpPr>
            <p:nvPr/>
          </p:nvSpPr>
          <p:spPr bwMode="auto">
            <a:xfrm>
              <a:off x="3120" y="1344"/>
              <a:ext cx="172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nchor="ctr"/>
            <a:lstStyle/>
            <a:p>
              <a:endParaRPr lang="en-US"/>
            </a:p>
          </p:txBody>
        </p:sp>
        <p:sp>
          <p:nvSpPr>
            <p:cNvPr id="1425425" name="Text Box 17"/>
            <p:cNvSpPr txBox="1">
              <a:spLocks noChangeArrowheads="1"/>
            </p:cNvSpPr>
            <p:nvPr/>
          </p:nvSpPr>
          <p:spPr bwMode="auto">
            <a:xfrm>
              <a:off x="3434" y="960"/>
              <a:ext cx="1142" cy="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endParaRPr lang="en-US"/>
            </a:p>
            <a:p>
              <a:pPr algn="ctr" eaLnBrk="0" hangingPunct="0">
                <a:lnSpc>
                  <a:spcPct val="80000"/>
                </a:lnSpc>
                <a:buClr>
                  <a:schemeClr val="accent2"/>
                </a:buClr>
              </a:pPr>
              <a:r>
                <a:rPr lang="en-US"/>
                <a:t>EDNS Reponse</a:t>
              </a:r>
            </a:p>
            <a:p>
              <a:pPr algn="ctr" eaLnBrk="0" hangingPunct="0">
                <a:lnSpc>
                  <a:spcPct val="80000"/>
                </a:lnSpc>
                <a:buClr>
                  <a:schemeClr val="accent2"/>
                </a:buClr>
              </a:pPr>
              <a:endParaRPr lang="en-US"/>
            </a:p>
            <a:p>
              <a:pPr algn="ctr" eaLnBrk="0" hangingPunct="0">
                <a:lnSpc>
                  <a:spcPct val="80000"/>
                </a:lnSpc>
                <a:buClr>
                  <a:schemeClr val="accent2"/>
                </a:buClr>
              </a:pPr>
              <a:r>
                <a:rPr lang="en-US"/>
                <a:t>(3000 bytes)</a:t>
              </a:r>
            </a:p>
          </p:txBody>
        </p:sp>
      </p:grpSp>
      <p:sp>
        <p:nvSpPr>
          <p:cNvPr id="1425426" name="Text Box 18"/>
          <p:cNvSpPr txBox="1">
            <a:spLocks noChangeArrowheads="1"/>
          </p:cNvSpPr>
          <p:nvPr/>
        </p:nvSpPr>
        <p:spPr bwMode="auto">
          <a:xfrm>
            <a:off x="2667001" y="2016126"/>
            <a:ext cx="683616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type="none" w="lg"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400"/>
              <a:t>DNS Amplification attack:     ( </a:t>
            </a:r>
            <a:r>
              <a:rPr lang="en-US" sz="2400">
                <a:sym typeface="Symbol" charset="0"/>
              </a:rPr>
              <a:t>40  amplification )</a:t>
            </a:r>
          </a:p>
        </p:txBody>
      </p:sp>
    </p:spTree>
    <p:extLst>
      <p:ext uri="{BB962C8B-B14F-4D97-AF65-F5344CB8AC3E}">
        <p14:creationId xmlns:p14="http://schemas.microsoft.com/office/powerpoint/2010/main" val="38694256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54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254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5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4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extLst>
            <a:ext uri="{91240B29-F687-4f45-9708-019B960494DF}">
              <a14:hiddenLine xmlns:a14="http://schemas.microsoft.com/office/drawing/2010/main" xmlns="" w="9525">
                <a:solidFill>
                  <a:srgbClr val="000000"/>
                </a:solidFill>
                <a:miter lim="800000"/>
                <a:headEnd/>
                <a:tailEnd/>
              </a14:hiddenLine>
            </a:ext>
          </a:extLst>
        </p:spPr>
        <p:txBody>
          <a:bodyPr vert="horz" wrap="square" lIns="81639" tIns="42452" rIns="81639" bIns="42452" numCol="1" anchor="b" anchorCtr="0" compatLnSpc="1">
            <a:prstTxWarp prst="textNoShape">
              <a:avLst/>
            </a:prstTxWarp>
          </a:bodyPr>
          <a:lstStyle/>
          <a:p>
            <a:pPr defTabSz="457189">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defRPr/>
            </a:pPr>
            <a:r>
              <a:rPr lang="en-GB">
                <a:cs typeface="+mj-cs"/>
              </a:rPr>
              <a:t>TCP: 3-Way Handshake</a:t>
            </a:r>
          </a:p>
        </p:txBody>
      </p:sp>
      <p:sp>
        <p:nvSpPr>
          <p:cNvPr id="2" name="Content Placeholder 1">
            <a:extLst>
              <a:ext uri="{FF2B5EF4-FFF2-40B4-BE49-F238E27FC236}">
                <a16:creationId xmlns:a16="http://schemas.microsoft.com/office/drawing/2014/main" id="{20F2B8DA-9D8B-804B-873C-40BBEBB0D506}"/>
              </a:ext>
            </a:extLst>
          </p:cNvPr>
          <p:cNvSpPr>
            <a:spLocks noGrp="1"/>
          </p:cNvSpPr>
          <p:nvPr>
            <p:ph idx="1"/>
          </p:nvPr>
        </p:nvSpPr>
        <p:spPr/>
        <p:txBody>
          <a:bodyPr/>
          <a:lstStyle/>
          <a:p>
            <a:endParaRPr lang="en-US"/>
          </a:p>
        </p:txBody>
      </p:sp>
      <p:sp>
        <p:nvSpPr>
          <p:cNvPr id="43" name="Slide Number Placeholder 4"/>
          <p:cNvSpPr>
            <a:spLocks noGrp="1"/>
          </p:cNvSpPr>
          <p:nvPr>
            <p:ph type="sldNum" sz="quarter" idx="12"/>
          </p:nvPr>
        </p:nvSpPr>
        <p:spPr/>
        <p:txBody>
          <a:bodyPr/>
          <a:lstStyle/>
          <a:p>
            <a:pPr>
              <a:defRPr/>
            </a:pPr>
            <a:fld id="{C001BCD3-2A31-2842-8EA9-76E804DF4008}" type="slidenum">
              <a:rPr lang="en-US"/>
              <a:pPr>
                <a:defRPr/>
              </a:pPr>
              <a:t>31</a:t>
            </a:fld>
            <a:endParaRPr lang="en-US"/>
          </a:p>
        </p:txBody>
      </p:sp>
      <p:sp>
        <p:nvSpPr>
          <p:cNvPr id="21507" name="Line 3"/>
          <p:cNvSpPr>
            <a:spLocks noChangeShapeType="1"/>
          </p:cNvSpPr>
          <p:nvPr/>
        </p:nvSpPr>
        <p:spPr bwMode="auto">
          <a:xfrm>
            <a:off x="3308351" y="2667000"/>
            <a:ext cx="4113213" cy="762000"/>
          </a:xfrm>
          <a:prstGeom prst="line">
            <a:avLst/>
          </a:prstGeom>
          <a:noFill/>
          <a:ln w="2844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8" name="Line 4"/>
          <p:cNvSpPr>
            <a:spLocks noChangeShapeType="1"/>
          </p:cNvSpPr>
          <p:nvPr/>
        </p:nvSpPr>
        <p:spPr bwMode="auto">
          <a:xfrm>
            <a:off x="3308351" y="5029200"/>
            <a:ext cx="4113213" cy="762000"/>
          </a:xfrm>
          <a:prstGeom prst="line">
            <a:avLst/>
          </a:prstGeom>
          <a:noFill/>
          <a:ln w="2844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509" name="Line 5"/>
          <p:cNvSpPr>
            <a:spLocks noChangeShapeType="1"/>
          </p:cNvSpPr>
          <p:nvPr/>
        </p:nvSpPr>
        <p:spPr bwMode="auto">
          <a:xfrm flipH="1">
            <a:off x="3305176" y="3810000"/>
            <a:ext cx="4119563" cy="762000"/>
          </a:xfrm>
          <a:prstGeom prst="line">
            <a:avLst/>
          </a:prstGeom>
          <a:noFill/>
          <a:ln w="2844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1510" name="Group 6"/>
          <p:cNvGrpSpPr>
            <a:grpSpLocks/>
          </p:cNvGrpSpPr>
          <p:nvPr/>
        </p:nvGrpSpPr>
        <p:grpSpPr bwMode="auto">
          <a:xfrm>
            <a:off x="3124207" y="1752596"/>
            <a:ext cx="366563" cy="458642"/>
            <a:chOff x="1111" y="1217"/>
            <a:chExt cx="255" cy="318"/>
          </a:xfrm>
        </p:grpSpPr>
        <p:sp>
          <p:nvSpPr>
            <p:cNvPr id="21543" name="AutoShape 7"/>
            <p:cNvSpPr>
              <a:spLocks noChangeArrowheads="1"/>
            </p:cNvSpPr>
            <p:nvPr/>
          </p:nvSpPr>
          <p:spPr bwMode="auto">
            <a:xfrm>
              <a:off x="1111" y="1217"/>
              <a:ext cx="255" cy="318"/>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544" name="AutoShape 8"/>
            <p:cNvSpPr>
              <a:spLocks noChangeArrowheads="1"/>
            </p:cNvSpPr>
            <p:nvPr/>
          </p:nvSpPr>
          <p:spPr bwMode="auto">
            <a:xfrm>
              <a:off x="1118" y="1217"/>
              <a:ext cx="243" cy="316"/>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C</a:t>
              </a:r>
            </a:p>
          </p:txBody>
        </p:sp>
      </p:grpSp>
      <p:grpSp>
        <p:nvGrpSpPr>
          <p:cNvPr id="21511" name="Group 9"/>
          <p:cNvGrpSpPr>
            <a:grpSpLocks/>
          </p:cNvGrpSpPr>
          <p:nvPr/>
        </p:nvGrpSpPr>
        <p:grpSpPr bwMode="auto">
          <a:xfrm>
            <a:off x="7245349" y="1806576"/>
            <a:ext cx="353863" cy="457051"/>
            <a:chOff x="3973" y="1254"/>
            <a:chExt cx="246" cy="318"/>
          </a:xfrm>
        </p:grpSpPr>
        <p:sp>
          <p:nvSpPr>
            <p:cNvPr id="21541" name="AutoShape 10"/>
            <p:cNvSpPr>
              <a:spLocks noChangeArrowheads="1"/>
            </p:cNvSpPr>
            <p:nvPr/>
          </p:nvSpPr>
          <p:spPr bwMode="auto">
            <a:xfrm>
              <a:off x="3973" y="1254"/>
              <a:ext cx="246" cy="318"/>
            </a:xfrm>
            <a:prstGeom prst="roundRect">
              <a:avLst>
                <a:gd name="adj" fmla="val 403"/>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542" name="AutoShape 11"/>
            <p:cNvSpPr>
              <a:spLocks noChangeArrowheads="1"/>
            </p:cNvSpPr>
            <p:nvPr/>
          </p:nvSpPr>
          <p:spPr bwMode="auto">
            <a:xfrm>
              <a:off x="3979" y="1254"/>
              <a:ext cx="234" cy="317"/>
            </a:xfrm>
            <a:prstGeom prst="roundRect">
              <a:avLst>
                <a:gd name="adj" fmla="val 403"/>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S</a:t>
              </a:r>
            </a:p>
          </p:txBody>
        </p:sp>
      </p:grpSp>
      <p:grpSp>
        <p:nvGrpSpPr>
          <p:cNvPr id="21512" name="Group 12"/>
          <p:cNvGrpSpPr>
            <a:grpSpLocks/>
          </p:cNvGrpSpPr>
          <p:nvPr/>
        </p:nvGrpSpPr>
        <p:grpSpPr bwMode="auto">
          <a:xfrm>
            <a:off x="4694241" y="2438402"/>
            <a:ext cx="855515" cy="457051"/>
            <a:chOff x="2202" y="1693"/>
            <a:chExt cx="594" cy="318"/>
          </a:xfrm>
        </p:grpSpPr>
        <p:sp>
          <p:nvSpPr>
            <p:cNvPr id="21539" name="AutoShape 13"/>
            <p:cNvSpPr>
              <a:spLocks noChangeArrowheads="1"/>
            </p:cNvSpPr>
            <p:nvPr/>
          </p:nvSpPr>
          <p:spPr bwMode="auto">
            <a:xfrm>
              <a:off x="2202" y="1693"/>
              <a:ext cx="594"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540" name="AutoShape 14"/>
            <p:cNvSpPr>
              <a:spLocks noChangeArrowheads="1"/>
            </p:cNvSpPr>
            <p:nvPr/>
          </p:nvSpPr>
          <p:spPr bwMode="auto">
            <a:xfrm>
              <a:off x="2205" y="1693"/>
              <a:ext cx="585" cy="317"/>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SYN</a:t>
              </a:r>
              <a:r>
                <a:rPr lang="en-GB" sz="2400" baseline="-25000">
                  <a:solidFill>
                    <a:srgbClr val="000000"/>
                  </a:solidFill>
                  <a:latin typeface="Tahoma" charset="0"/>
                </a:rPr>
                <a:t>C</a:t>
              </a:r>
            </a:p>
          </p:txBody>
        </p:sp>
      </p:grpSp>
      <p:grpSp>
        <p:nvGrpSpPr>
          <p:cNvPr id="21513" name="Group 15"/>
          <p:cNvGrpSpPr>
            <a:grpSpLocks/>
          </p:cNvGrpSpPr>
          <p:nvPr/>
        </p:nvGrpSpPr>
        <p:grpSpPr bwMode="auto">
          <a:xfrm>
            <a:off x="4259264" y="3581391"/>
            <a:ext cx="1700065" cy="458642"/>
            <a:chOff x="1899" y="2487"/>
            <a:chExt cx="1181" cy="318"/>
          </a:xfrm>
        </p:grpSpPr>
        <p:sp>
          <p:nvSpPr>
            <p:cNvPr id="21537" name="AutoShape 16"/>
            <p:cNvSpPr>
              <a:spLocks noChangeArrowheads="1"/>
            </p:cNvSpPr>
            <p:nvPr/>
          </p:nvSpPr>
          <p:spPr bwMode="auto">
            <a:xfrm>
              <a:off x="1899" y="2487"/>
              <a:ext cx="1181"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538" name="AutoShape 17"/>
            <p:cNvSpPr>
              <a:spLocks noChangeArrowheads="1"/>
            </p:cNvSpPr>
            <p:nvPr/>
          </p:nvSpPr>
          <p:spPr bwMode="auto">
            <a:xfrm>
              <a:off x="1901" y="2487"/>
              <a:ext cx="1177" cy="316"/>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SYN</a:t>
              </a:r>
              <a:r>
                <a:rPr lang="en-GB" sz="2400" baseline="-25000">
                  <a:solidFill>
                    <a:srgbClr val="000000"/>
                  </a:solidFill>
                  <a:latin typeface="Tahoma" charset="0"/>
                </a:rPr>
                <a:t>S</a:t>
              </a:r>
              <a:r>
                <a:rPr lang="en-GB" sz="2400">
                  <a:solidFill>
                    <a:srgbClr val="000000"/>
                  </a:solidFill>
                  <a:latin typeface="Tahoma" charset="0"/>
                </a:rPr>
                <a:t>, ACK</a:t>
              </a:r>
              <a:r>
                <a:rPr lang="en-GB" sz="2400" baseline="-25000">
                  <a:solidFill>
                    <a:srgbClr val="000000"/>
                  </a:solidFill>
                  <a:latin typeface="Tahoma" charset="0"/>
                </a:rPr>
                <a:t>C</a:t>
              </a:r>
            </a:p>
          </p:txBody>
        </p:sp>
      </p:grpSp>
      <p:grpSp>
        <p:nvGrpSpPr>
          <p:cNvPr id="21514" name="Group 18"/>
          <p:cNvGrpSpPr>
            <a:grpSpLocks/>
          </p:cNvGrpSpPr>
          <p:nvPr/>
        </p:nvGrpSpPr>
        <p:grpSpPr bwMode="auto">
          <a:xfrm>
            <a:off x="5419727" y="4876804"/>
            <a:ext cx="841227" cy="457051"/>
            <a:chOff x="2705" y="3386"/>
            <a:chExt cx="585" cy="318"/>
          </a:xfrm>
        </p:grpSpPr>
        <p:sp>
          <p:nvSpPr>
            <p:cNvPr id="21535" name="AutoShape 19"/>
            <p:cNvSpPr>
              <a:spLocks noChangeArrowheads="1"/>
            </p:cNvSpPr>
            <p:nvPr/>
          </p:nvSpPr>
          <p:spPr bwMode="auto">
            <a:xfrm>
              <a:off x="2705" y="3386"/>
              <a:ext cx="585"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536" name="AutoShape 20"/>
            <p:cNvSpPr>
              <a:spLocks noChangeArrowheads="1"/>
            </p:cNvSpPr>
            <p:nvPr/>
          </p:nvSpPr>
          <p:spPr bwMode="auto">
            <a:xfrm>
              <a:off x="2709" y="3386"/>
              <a:ext cx="576" cy="317"/>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ACK</a:t>
              </a:r>
              <a:r>
                <a:rPr lang="en-GB" sz="2400" baseline="-25000">
                  <a:solidFill>
                    <a:srgbClr val="000000"/>
                  </a:solidFill>
                  <a:latin typeface="Tahoma" charset="0"/>
                </a:rPr>
                <a:t>S</a:t>
              </a:r>
            </a:p>
          </p:txBody>
        </p:sp>
      </p:grpSp>
      <p:sp>
        <p:nvSpPr>
          <p:cNvPr id="21515" name="Line 21"/>
          <p:cNvSpPr>
            <a:spLocks noChangeShapeType="1"/>
          </p:cNvSpPr>
          <p:nvPr/>
        </p:nvSpPr>
        <p:spPr bwMode="auto">
          <a:xfrm>
            <a:off x="7466013" y="3810001"/>
            <a:ext cx="1587" cy="1982788"/>
          </a:xfrm>
          <a:prstGeom prst="line">
            <a:avLst/>
          </a:prstGeom>
          <a:noFill/>
          <a:ln w="7632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16" name="Line 22"/>
          <p:cNvSpPr>
            <a:spLocks noChangeShapeType="1"/>
          </p:cNvSpPr>
          <p:nvPr/>
        </p:nvSpPr>
        <p:spPr bwMode="auto">
          <a:xfrm>
            <a:off x="7466013" y="5792789"/>
            <a:ext cx="1587" cy="531812"/>
          </a:xfrm>
          <a:prstGeom prst="line">
            <a:avLst/>
          </a:prstGeom>
          <a:noFill/>
          <a:ln w="76320">
            <a:solidFill>
              <a:srgbClr val="FFCC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17" name="Line 23"/>
          <p:cNvSpPr>
            <a:spLocks noChangeShapeType="1"/>
          </p:cNvSpPr>
          <p:nvPr/>
        </p:nvSpPr>
        <p:spPr bwMode="auto">
          <a:xfrm>
            <a:off x="3308351" y="2667000"/>
            <a:ext cx="1588" cy="1905000"/>
          </a:xfrm>
          <a:prstGeom prst="line">
            <a:avLst/>
          </a:prstGeom>
          <a:noFill/>
          <a:ln w="7632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18" name="Line 24"/>
          <p:cNvSpPr>
            <a:spLocks noChangeShapeType="1"/>
          </p:cNvSpPr>
          <p:nvPr/>
        </p:nvSpPr>
        <p:spPr bwMode="auto">
          <a:xfrm>
            <a:off x="3308351" y="5029200"/>
            <a:ext cx="1588" cy="1293813"/>
          </a:xfrm>
          <a:prstGeom prst="line">
            <a:avLst/>
          </a:prstGeom>
          <a:noFill/>
          <a:ln w="76320">
            <a:solidFill>
              <a:srgbClr val="FFCC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19" name="Line 25"/>
          <p:cNvSpPr>
            <a:spLocks noChangeShapeType="1"/>
          </p:cNvSpPr>
          <p:nvPr/>
        </p:nvSpPr>
        <p:spPr bwMode="auto">
          <a:xfrm>
            <a:off x="3308351" y="4572000"/>
            <a:ext cx="1588" cy="457200"/>
          </a:xfrm>
          <a:prstGeom prst="line">
            <a:avLst/>
          </a:prstGeom>
          <a:noFill/>
          <a:ln w="7632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20" name="Line 26"/>
          <p:cNvSpPr>
            <a:spLocks noChangeShapeType="1"/>
          </p:cNvSpPr>
          <p:nvPr/>
        </p:nvSpPr>
        <p:spPr bwMode="auto">
          <a:xfrm>
            <a:off x="7466013" y="2362200"/>
            <a:ext cx="1587" cy="1066800"/>
          </a:xfrm>
          <a:prstGeom prst="line">
            <a:avLst/>
          </a:prstGeom>
          <a:noFill/>
          <a:ln w="76320">
            <a:solidFill>
              <a:srgbClr val="FFFF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21" name="Line 27"/>
          <p:cNvSpPr>
            <a:spLocks noChangeShapeType="1"/>
          </p:cNvSpPr>
          <p:nvPr/>
        </p:nvSpPr>
        <p:spPr bwMode="auto">
          <a:xfrm>
            <a:off x="3308351" y="2286000"/>
            <a:ext cx="1588" cy="379413"/>
          </a:xfrm>
          <a:prstGeom prst="line">
            <a:avLst/>
          </a:prstGeom>
          <a:noFill/>
          <a:ln w="76320">
            <a:solidFill>
              <a:srgbClr val="FFFFFF"/>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1522" name="Line 28"/>
          <p:cNvSpPr>
            <a:spLocks noChangeShapeType="1"/>
          </p:cNvSpPr>
          <p:nvPr/>
        </p:nvSpPr>
        <p:spPr bwMode="auto">
          <a:xfrm>
            <a:off x="7466013" y="3429001"/>
            <a:ext cx="1587" cy="407988"/>
          </a:xfrm>
          <a:prstGeom prst="line">
            <a:avLst/>
          </a:prstGeom>
          <a:noFill/>
          <a:ln w="7632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21523" name="Group 29"/>
          <p:cNvGrpSpPr>
            <a:grpSpLocks/>
          </p:cNvGrpSpPr>
          <p:nvPr/>
        </p:nvGrpSpPr>
        <p:grpSpPr bwMode="auto">
          <a:xfrm>
            <a:off x="7624768" y="2514595"/>
            <a:ext cx="1382566" cy="458642"/>
            <a:chOff x="4237" y="1746"/>
            <a:chExt cx="960" cy="318"/>
          </a:xfrm>
        </p:grpSpPr>
        <p:sp>
          <p:nvSpPr>
            <p:cNvPr id="21533" name="AutoShape 30"/>
            <p:cNvSpPr>
              <a:spLocks noChangeArrowheads="1"/>
            </p:cNvSpPr>
            <p:nvPr/>
          </p:nvSpPr>
          <p:spPr bwMode="auto">
            <a:xfrm>
              <a:off x="4237" y="1746"/>
              <a:ext cx="960"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534" name="AutoShape 31"/>
            <p:cNvSpPr>
              <a:spLocks noChangeArrowheads="1"/>
            </p:cNvSpPr>
            <p:nvPr/>
          </p:nvSpPr>
          <p:spPr bwMode="auto">
            <a:xfrm>
              <a:off x="4240" y="1746"/>
              <a:ext cx="955" cy="316"/>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FFFFFF"/>
                  </a:solidFill>
                  <a:latin typeface="Tahoma" charset="0"/>
                </a:rPr>
                <a:t>Listening</a:t>
              </a:r>
            </a:p>
          </p:txBody>
        </p:sp>
      </p:grpSp>
      <p:grpSp>
        <p:nvGrpSpPr>
          <p:cNvPr id="21524" name="Group 32"/>
          <p:cNvGrpSpPr>
            <a:grpSpLocks/>
          </p:cNvGrpSpPr>
          <p:nvPr/>
        </p:nvGrpSpPr>
        <p:grpSpPr bwMode="auto">
          <a:xfrm>
            <a:off x="7624766" y="3352800"/>
            <a:ext cx="1577975" cy="455613"/>
            <a:chOff x="4237" y="2328"/>
            <a:chExt cx="1095" cy="318"/>
          </a:xfrm>
        </p:grpSpPr>
        <p:sp>
          <p:nvSpPr>
            <p:cNvPr id="21531" name="AutoShape 33"/>
            <p:cNvSpPr>
              <a:spLocks noChangeArrowheads="1"/>
            </p:cNvSpPr>
            <p:nvPr/>
          </p:nvSpPr>
          <p:spPr bwMode="auto">
            <a:xfrm>
              <a:off x="4237" y="2328"/>
              <a:ext cx="1095"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0000"/>
                  </a:solidFill>
                  <a:round/>
                  <a:headEnd/>
                  <a:tailEnd/>
                </a14:hiddenLine>
              </a:ext>
            </a:extLst>
          </p:spPr>
          <p:txBody>
            <a:bodyPr wrap="none" anchor="ctr"/>
            <a:lstStyle/>
            <a:p>
              <a:endParaRPr lang="en-US"/>
            </a:p>
          </p:txBody>
        </p:sp>
        <p:sp>
          <p:nvSpPr>
            <p:cNvPr id="21532" name="AutoShape 34"/>
            <p:cNvSpPr>
              <a:spLocks noChangeArrowheads="1"/>
            </p:cNvSpPr>
            <p:nvPr/>
          </p:nvSpPr>
          <p:spPr bwMode="auto">
            <a:xfrm>
              <a:off x="4241" y="2328"/>
              <a:ext cx="1089"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FF0000"/>
                  </a:solidFill>
                  <a:latin typeface="Tahoma" charset="0"/>
                </a:rPr>
                <a:t>Store data</a:t>
              </a:r>
            </a:p>
          </p:txBody>
        </p:sp>
      </p:grpSp>
      <p:grpSp>
        <p:nvGrpSpPr>
          <p:cNvPr id="21525" name="Group 35"/>
          <p:cNvGrpSpPr>
            <a:grpSpLocks/>
          </p:cNvGrpSpPr>
          <p:nvPr/>
        </p:nvGrpSpPr>
        <p:grpSpPr bwMode="auto">
          <a:xfrm>
            <a:off x="7624762" y="4495799"/>
            <a:ext cx="790574" cy="458788"/>
            <a:chOff x="4237" y="3122"/>
            <a:chExt cx="549" cy="318"/>
          </a:xfrm>
        </p:grpSpPr>
        <p:sp>
          <p:nvSpPr>
            <p:cNvPr id="21529" name="AutoShape 36"/>
            <p:cNvSpPr>
              <a:spLocks noChangeArrowheads="1"/>
            </p:cNvSpPr>
            <p:nvPr/>
          </p:nvSpPr>
          <p:spPr bwMode="auto">
            <a:xfrm>
              <a:off x="4237" y="3122"/>
              <a:ext cx="549"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accent2"/>
                  </a:solidFill>
                  <a:round/>
                  <a:headEnd/>
                  <a:tailEnd/>
                </a14:hiddenLine>
              </a:ext>
            </a:extLst>
          </p:spPr>
          <p:txBody>
            <a:bodyPr wrap="none" anchor="ctr"/>
            <a:lstStyle/>
            <a:p>
              <a:endParaRPr lang="en-US"/>
            </a:p>
          </p:txBody>
        </p:sp>
        <p:sp>
          <p:nvSpPr>
            <p:cNvPr id="21530" name="AutoShape 37"/>
            <p:cNvSpPr>
              <a:spLocks noChangeArrowheads="1"/>
            </p:cNvSpPr>
            <p:nvPr/>
          </p:nvSpPr>
          <p:spPr bwMode="auto">
            <a:xfrm>
              <a:off x="4245" y="3122"/>
              <a:ext cx="532" cy="315"/>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accent2"/>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chemeClr val="accent2"/>
                  </a:solidFill>
                  <a:latin typeface="Tahoma" charset="0"/>
                </a:rPr>
                <a:t>Wait</a:t>
              </a:r>
            </a:p>
          </p:txBody>
        </p:sp>
      </p:grpSp>
      <p:grpSp>
        <p:nvGrpSpPr>
          <p:cNvPr id="21526" name="Group 38"/>
          <p:cNvGrpSpPr>
            <a:grpSpLocks/>
          </p:cNvGrpSpPr>
          <p:nvPr/>
        </p:nvGrpSpPr>
        <p:grpSpPr bwMode="auto">
          <a:xfrm>
            <a:off x="7624766" y="5791205"/>
            <a:ext cx="1604816" cy="457051"/>
            <a:chOff x="4237" y="4021"/>
            <a:chExt cx="1114" cy="318"/>
          </a:xfrm>
        </p:grpSpPr>
        <p:sp>
          <p:nvSpPr>
            <p:cNvPr id="21527" name="AutoShape 39"/>
            <p:cNvSpPr>
              <a:spLocks noChangeArrowheads="1"/>
            </p:cNvSpPr>
            <p:nvPr/>
          </p:nvSpPr>
          <p:spPr bwMode="auto">
            <a:xfrm>
              <a:off x="4237" y="4021"/>
              <a:ext cx="1114"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528" name="AutoShape 40"/>
            <p:cNvSpPr>
              <a:spLocks noChangeArrowheads="1"/>
            </p:cNvSpPr>
            <p:nvPr/>
          </p:nvSpPr>
          <p:spPr bwMode="auto">
            <a:xfrm>
              <a:off x="4240" y="4021"/>
              <a:ext cx="1109" cy="317"/>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Connected</a:t>
              </a:r>
            </a:p>
          </p:txBody>
        </p:sp>
      </p:grpSp>
    </p:spTree>
    <p:extLst>
      <p:ext uri="{BB962C8B-B14F-4D97-AF65-F5344CB8AC3E}">
        <p14:creationId xmlns:p14="http://schemas.microsoft.com/office/powerpoint/2010/main" val="103998663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extLst>
            <a:ext uri="{91240B29-F687-4f45-9708-019B960494DF}">
              <a14:hiddenLine xmlns:a14="http://schemas.microsoft.com/office/drawing/2010/main" xmlns="" w="9525">
                <a:solidFill>
                  <a:srgbClr val="000000"/>
                </a:solidFill>
                <a:miter lim="800000"/>
                <a:headEnd/>
                <a:tailEnd/>
              </a14:hiddenLine>
            </a:ext>
          </a:extLst>
        </p:spPr>
        <p:txBody>
          <a:bodyPr vert="horz" wrap="square" lIns="81639" tIns="42452" rIns="81639" bIns="42452" numCol="1" anchor="b" anchorCtr="0" compatLnSpc="1">
            <a:prstTxWarp prst="textNoShape">
              <a:avLst/>
            </a:prstTxWarp>
          </a:bodyPr>
          <a:lstStyle/>
          <a:p>
            <a:pPr defTabSz="457189">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defRPr/>
            </a:pPr>
            <a:r>
              <a:rPr lang="en-GB">
                <a:cs typeface="+mj-cs"/>
              </a:rPr>
              <a:t>TCP handshake</a:t>
            </a:r>
          </a:p>
        </p:txBody>
      </p:sp>
      <p:sp>
        <p:nvSpPr>
          <p:cNvPr id="13315" name="Rectangle 3"/>
          <p:cNvSpPr>
            <a:spLocks noGrp="1" noChangeArrowheads="1"/>
          </p:cNvSpPr>
          <p:nvPr>
            <p:ph idx="1"/>
          </p:nvPr>
        </p:nvSpPr>
        <p:spPr>
          <a:extLst>
            <a:ext uri="{91240B29-F687-4f45-9708-019B960494DF}">
              <a14:hiddenLine xmlns:a14="http://schemas.microsoft.com/office/drawing/2010/main" xmlns="" w="9525">
                <a:solidFill>
                  <a:srgbClr val="000000"/>
                </a:solidFill>
                <a:miter lim="800000"/>
                <a:headEnd/>
                <a:tailEnd/>
              </a14:hiddenLine>
            </a:ext>
          </a:extLst>
        </p:spPr>
        <p:txBody>
          <a:bodyPr vert="horz" wrap="square" lIns="81639" tIns="42452" rIns="81639" bIns="42452" numCol="1" anchor="t" anchorCtr="0" compatLnSpc="1">
            <a:prstTxWarp prst="textNoShape">
              <a:avLst/>
            </a:prstTxWarp>
          </a:bodyPr>
          <a:lstStyle/>
          <a:p>
            <a:pPr marL="430203" indent="-323843" defTabSz="457189">
              <a:spcBef>
                <a:spcPts val="700"/>
              </a:spcBef>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cs typeface="+mn-cs"/>
              </a:rPr>
              <a:t>Each arriving SYN stores state at the server</a:t>
            </a:r>
          </a:p>
          <a:p>
            <a:pPr marL="861992" lvl="1"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t>TCP Control Block (TCB) </a:t>
            </a:r>
          </a:p>
          <a:p>
            <a:pPr marL="861992" lvl="1"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t>~ 280 bytes</a:t>
            </a:r>
          </a:p>
          <a:p>
            <a:pPr marL="1293781" lvl="2" indent="-215895"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t>FlowID, timer info, Sequence number, flow control status, out-of-band data, MSS, other options agreed to</a:t>
            </a:r>
          </a:p>
          <a:p>
            <a:pPr marL="861992" lvl="1" defTabSz="457189">
              <a:spcBef>
                <a:spcPts val="600"/>
              </a:spcBef>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t>Half-open TCB entries exist until timeout</a:t>
            </a:r>
          </a:p>
          <a:p>
            <a:pPr marL="861992" lvl="1" defTabSz="457189">
              <a:spcBef>
                <a:spcPts val="600"/>
              </a:spcBef>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t>Fixed bound on half-open connections</a:t>
            </a:r>
          </a:p>
          <a:p>
            <a:pPr marL="861992" lvl="1" defTabSz="457189">
              <a:spcBef>
                <a:spcPts val="600"/>
              </a:spcBef>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endParaRPr lang="en-GB"/>
          </a:p>
          <a:p>
            <a:pPr marL="430203" indent="-323843" defTabSz="457189">
              <a:spcBef>
                <a:spcPts val="700"/>
              </a:spcBef>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cs typeface="+mn-cs"/>
              </a:rPr>
              <a:t>Resources exhausted </a:t>
            </a:r>
            <a:r>
              <a:rPr lang="en-GB">
                <a:latin typeface="Symbol" charset="0"/>
                <a:cs typeface="+mn-cs"/>
              </a:rPr>
              <a:t></a:t>
            </a:r>
            <a:r>
              <a:rPr lang="en-GB">
                <a:cs typeface="+mn-cs"/>
              </a:rPr>
              <a:t> requests rejected</a:t>
            </a:r>
          </a:p>
        </p:txBody>
      </p:sp>
      <p:sp>
        <p:nvSpPr>
          <p:cNvPr id="6" name="Slide Number Placeholder 5"/>
          <p:cNvSpPr>
            <a:spLocks noGrp="1"/>
          </p:cNvSpPr>
          <p:nvPr>
            <p:ph type="sldNum" sz="quarter" idx="12"/>
          </p:nvPr>
        </p:nvSpPr>
        <p:spPr/>
        <p:txBody>
          <a:bodyPr/>
          <a:lstStyle/>
          <a:p>
            <a:pPr>
              <a:defRPr/>
            </a:pPr>
            <a:fld id="{2FF715B3-DF58-5445-98FF-B419C6E122EB}" type="slidenum">
              <a:rPr lang="en-US"/>
              <a:pPr>
                <a:defRPr/>
              </a:pPr>
              <a:t>32</a:t>
            </a:fld>
            <a:endParaRPr lang="en-US"/>
          </a:p>
        </p:txBody>
      </p:sp>
    </p:spTree>
    <p:extLst>
      <p:ext uri="{BB962C8B-B14F-4D97-AF65-F5344CB8AC3E}">
        <p14:creationId xmlns:p14="http://schemas.microsoft.com/office/powerpoint/2010/main" val="25838627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extLst>
            <a:ext uri="{91240B29-F687-4f45-9708-019B960494DF}">
              <a14:hiddenLine xmlns:a14="http://schemas.microsoft.com/office/drawing/2010/main" xmlns="" w="9525">
                <a:solidFill>
                  <a:srgbClr val="000000"/>
                </a:solidFill>
                <a:miter lim="800000"/>
                <a:headEnd/>
                <a:tailEnd/>
              </a14:hiddenLine>
            </a:ext>
          </a:extLst>
        </p:spPr>
        <p:txBody>
          <a:bodyPr vert="horz" wrap="square" lIns="81639" tIns="42452" rIns="81639" bIns="42452" numCol="1" anchor="ctr" anchorCtr="0" compatLnSpc="1">
            <a:prstTxWarp prst="textNoShape">
              <a:avLst/>
            </a:prstTxWarp>
          </a:bodyPr>
          <a:lstStyle/>
          <a:p>
            <a:pPr defTabSz="457189">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defRPr/>
            </a:pPr>
            <a:r>
              <a:rPr lang="en-GB">
                <a:cs typeface="+mj-cs"/>
              </a:rPr>
              <a:t>TCP SYN flooding</a:t>
            </a:r>
          </a:p>
        </p:txBody>
      </p:sp>
      <p:sp>
        <p:nvSpPr>
          <p:cNvPr id="15363" name="Rectangle 3"/>
          <p:cNvSpPr>
            <a:spLocks noGrp="1" noChangeArrowheads="1"/>
          </p:cNvSpPr>
          <p:nvPr>
            <p:ph idx="1"/>
          </p:nvPr>
        </p:nvSpPr>
        <p:spPr>
          <a:extLst>
            <a:ext uri="{91240B29-F687-4f45-9708-019B960494DF}">
              <a14:hiddenLine xmlns:a14="http://schemas.microsoft.com/office/drawing/2010/main" xmlns="" w="9525">
                <a:solidFill>
                  <a:srgbClr val="000000"/>
                </a:solidFill>
                <a:miter lim="800000"/>
                <a:headEnd/>
                <a:tailEnd/>
              </a14:hiddenLine>
            </a:ext>
          </a:extLst>
        </p:spPr>
        <p:txBody>
          <a:bodyPr vert="horz" wrap="square" lIns="81639" tIns="42452" rIns="81639" bIns="42452" numCol="1" anchor="t" anchorCtr="0" compatLnSpc="1">
            <a:prstTxWarp prst="textNoShape">
              <a:avLst/>
            </a:prstTxWarp>
          </a:bodyPr>
          <a:lstStyle/>
          <a:p>
            <a:pPr marL="430203" indent="-323843"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b="1">
                <a:solidFill>
                  <a:srgbClr val="FF0000"/>
                </a:solidFill>
                <a:cs typeface="+mn-cs"/>
              </a:rPr>
              <a:t>Problem:</a:t>
            </a:r>
            <a:r>
              <a:rPr lang="en-GB">
                <a:cs typeface="+mn-cs"/>
              </a:rPr>
              <a:t> No client authentication of packets before resources allocated</a:t>
            </a:r>
          </a:p>
          <a:p>
            <a:pPr marL="861992" lvl="1"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endParaRPr lang="en-GB"/>
          </a:p>
          <a:p>
            <a:pPr marL="430203" indent="-323843"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cs typeface="+mn-cs"/>
              </a:rPr>
              <a:t>Attacker sends many connection requests</a:t>
            </a:r>
          </a:p>
          <a:p>
            <a:pPr marL="861992" lvl="1"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t>Spoofed source addresses</a:t>
            </a:r>
          </a:p>
          <a:p>
            <a:pPr marL="861992" lvl="1"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t>RSTs quickly generated if source address exists</a:t>
            </a:r>
          </a:p>
          <a:p>
            <a:pPr marL="861992" lvl="1"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t>No reply for non-existent sources</a:t>
            </a:r>
          </a:p>
          <a:p>
            <a:pPr marL="1293781" lvl="2" indent="-215895" defTabSz="457189">
              <a:tabLst>
                <a:tab pos="454014" algn="l"/>
                <a:tab pos="911203" algn="l"/>
                <a:tab pos="1368391" algn="l"/>
                <a:tab pos="1825580" algn="l"/>
                <a:tab pos="2282768" algn="l"/>
                <a:tab pos="2739957" algn="l"/>
                <a:tab pos="3197145" algn="l"/>
                <a:tab pos="3654334" algn="l"/>
                <a:tab pos="4111523" algn="l"/>
                <a:tab pos="4568711" algn="l"/>
                <a:tab pos="5025900" algn="l"/>
                <a:tab pos="5483088" algn="l"/>
                <a:tab pos="5940277" algn="l"/>
                <a:tab pos="6397465" algn="l"/>
                <a:tab pos="6854654" algn="l"/>
                <a:tab pos="7311843" algn="l"/>
                <a:tab pos="7769031" algn="l"/>
                <a:tab pos="8226220" algn="l"/>
                <a:tab pos="8683408" algn="l"/>
                <a:tab pos="9140597" algn="l"/>
              </a:tabLst>
              <a:defRPr/>
            </a:pPr>
            <a:r>
              <a:rPr lang="en-GB"/>
              <a:t>Attacker exhausts TCP buffer to w/ half-open connections</a:t>
            </a:r>
          </a:p>
        </p:txBody>
      </p:sp>
      <p:sp>
        <p:nvSpPr>
          <p:cNvPr id="6" name="Slide Number Placeholder 5"/>
          <p:cNvSpPr>
            <a:spLocks noGrp="1"/>
          </p:cNvSpPr>
          <p:nvPr>
            <p:ph type="sldNum" sz="quarter" idx="12"/>
          </p:nvPr>
        </p:nvSpPr>
        <p:spPr/>
        <p:txBody>
          <a:bodyPr/>
          <a:lstStyle/>
          <a:p>
            <a:pPr>
              <a:defRPr/>
            </a:pPr>
            <a:fld id="{1014F6F2-5C5B-564E-86AD-C2F5BAA7F95D}" type="slidenum">
              <a:rPr lang="en-US"/>
              <a:pPr>
                <a:defRPr/>
              </a:pPr>
              <a:t>33</a:t>
            </a:fld>
            <a:endParaRPr lang="en-US"/>
          </a:p>
        </p:txBody>
      </p:sp>
    </p:spTree>
    <p:extLst>
      <p:ext uri="{BB962C8B-B14F-4D97-AF65-F5344CB8AC3E}">
        <p14:creationId xmlns:p14="http://schemas.microsoft.com/office/powerpoint/2010/main" val="324032762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extLst>
            <a:ext uri="{91240B29-F687-4f45-9708-019B960494DF}">
              <a14:hiddenLine xmlns:a14="http://schemas.microsoft.com/office/drawing/2010/main" xmlns="" w="9525">
                <a:solidFill>
                  <a:srgbClr val="000000"/>
                </a:solidFill>
                <a:miter lim="800000"/>
                <a:headEnd/>
                <a:tailEnd/>
              </a14:hiddenLine>
            </a:ext>
          </a:extLst>
        </p:spPr>
        <p:txBody>
          <a:bodyPr vert="horz" wrap="square" lIns="81639" tIns="42452" rIns="81639" bIns="42452" numCol="1" anchor="b" anchorCtr="0" compatLnSpc="1">
            <a:prstTxWarp prst="textNoShape">
              <a:avLst/>
            </a:prstTxWarp>
          </a:bodyPr>
          <a:lstStyle/>
          <a:p>
            <a:pPr defTabSz="457189">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defRPr/>
            </a:pPr>
            <a:r>
              <a:rPr lang="en-GB">
                <a:cs typeface="+mj-cs"/>
              </a:rPr>
              <a:t>SYN Flooding</a:t>
            </a:r>
          </a:p>
        </p:txBody>
      </p:sp>
      <p:sp>
        <p:nvSpPr>
          <p:cNvPr id="2" name="Content Placeholder 1">
            <a:extLst>
              <a:ext uri="{FF2B5EF4-FFF2-40B4-BE49-F238E27FC236}">
                <a16:creationId xmlns:a16="http://schemas.microsoft.com/office/drawing/2014/main" id="{531EB0FE-007D-594B-B3DC-4B96A6F5D08B}"/>
              </a:ext>
            </a:extLst>
          </p:cNvPr>
          <p:cNvSpPr>
            <a:spLocks noGrp="1"/>
          </p:cNvSpPr>
          <p:nvPr>
            <p:ph idx="1"/>
          </p:nvPr>
        </p:nvSpPr>
        <p:spPr/>
        <p:txBody>
          <a:bodyPr/>
          <a:lstStyle/>
          <a:p>
            <a:endParaRPr lang="en-US"/>
          </a:p>
        </p:txBody>
      </p:sp>
      <p:sp>
        <p:nvSpPr>
          <p:cNvPr id="44" name="Slide Number Placeholder 4"/>
          <p:cNvSpPr>
            <a:spLocks noGrp="1"/>
          </p:cNvSpPr>
          <p:nvPr>
            <p:ph type="sldNum" sz="quarter" idx="12"/>
          </p:nvPr>
        </p:nvSpPr>
        <p:spPr/>
        <p:txBody>
          <a:bodyPr/>
          <a:lstStyle/>
          <a:p>
            <a:pPr>
              <a:defRPr/>
            </a:pPr>
            <a:fld id="{0D4B40D3-9D64-C04D-926F-ABE2FDC33E73}" type="slidenum">
              <a:rPr lang="en-US"/>
              <a:pPr>
                <a:defRPr/>
              </a:pPr>
              <a:t>34</a:t>
            </a:fld>
            <a:endParaRPr lang="en-US"/>
          </a:p>
        </p:txBody>
      </p:sp>
      <p:sp>
        <p:nvSpPr>
          <p:cNvPr id="27651" name="Line 3"/>
          <p:cNvSpPr>
            <a:spLocks noChangeShapeType="1"/>
          </p:cNvSpPr>
          <p:nvPr/>
        </p:nvSpPr>
        <p:spPr bwMode="auto">
          <a:xfrm>
            <a:off x="3308351" y="2667000"/>
            <a:ext cx="4113213" cy="762000"/>
          </a:xfrm>
          <a:prstGeom prst="line">
            <a:avLst/>
          </a:prstGeom>
          <a:noFill/>
          <a:ln w="2844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7652" name="Group 4"/>
          <p:cNvGrpSpPr>
            <a:grpSpLocks/>
          </p:cNvGrpSpPr>
          <p:nvPr/>
        </p:nvGrpSpPr>
        <p:grpSpPr bwMode="auto">
          <a:xfrm>
            <a:off x="3124207" y="1752596"/>
            <a:ext cx="366563" cy="458642"/>
            <a:chOff x="1111" y="1217"/>
            <a:chExt cx="255" cy="318"/>
          </a:xfrm>
        </p:grpSpPr>
        <p:sp>
          <p:nvSpPr>
            <p:cNvPr id="27688" name="AutoShape 5"/>
            <p:cNvSpPr>
              <a:spLocks noChangeArrowheads="1"/>
            </p:cNvSpPr>
            <p:nvPr/>
          </p:nvSpPr>
          <p:spPr bwMode="auto">
            <a:xfrm>
              <a:off x="1111" y="1217"/>
              <a:ext cx="255" cy="318"/>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689" name="AutoShape 6"/>
            <p:cNvSpPr>
              <a:spLocks noChangeArrowheads="1"/>
            </p:cNvSpPr>
            <p:nvPr/>
          </p:nvSpPr>
          <p:spPr bwMode="auto">
            <a:xfrm>
              <a:off x="1118" y="1217"/>
              <a:ext cx="243" cy="316"/>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C</a:t>
              </a:r>
            </a:p>
          </p:txBody>
        </p:sp>
      </p:grpSp>
      <p:grpSp>
        <p:nvGrpSpPr>
          <p:cNvPr id="27653" name="Group 7"/>
          <p:cNvGrpSpPr>
            <a:grpSpLocks/>
          </p:cNvGrpSpPr>
          <p:nvPr/>
        </p:nvGrpSpPr>
        <p:grpSpPr bwMode="auto">
          <a:xfrm>
            <a:off x="7245349" y="1806576"/>
            <a:ext cx="353863" cy="457051"/>
            <a:chOff x="3973" y="1254"/>
            <a:chExt cx="246" cy="318"/>
          </a:xfrm>
        </p:grpSpPr>
        <p:sp>
          <p:nvSpPr>
            <p:cNvPr id="27686" name="AutoShape 8"/>
            <p:cNvSpPr>
              <a:spLocks noChangeArrowheads="1"/>
            </p:cNvSpPr>
            <p:nvPr/>
          </p:nvSpPr>
          <p:spPr bwMode="auto">
            <a:xfrm>
              <a:off x="3973" y="1254"/>
              <a:ext cx="246" cy="318"/>
            </a:xfrm>
            <a:prstGeom prst="roundRect">
              <a:avLst>
                <a:gd name="adj" fmla="val 403"/>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687" name="AutoShape 9"/>
            <p:cNvSpPr>
              <a:spLocks noChangeArrowheads="1"/>
            </p:cNvSpPr>
            <p:nvPr/>
          </p:nvSpPr>
          <p:spPr bwMode="auto">
            <a:xfrm>
              <a:off x="3979" y="1254"/>
              <a:ext cx="234" cy="317"/>
            </a:xfrm>
            <a:prstGeom prst="roundRect">
              <a:avLst>
                <a:gd name="adj" fmla="val 403"/>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S</a:t>
              </a:r>
            </a:p>
          </p:txBody>
        </p:sp>
      </p:grpSp>
      <p:grpSp>
        <p:nvGrpSpPr>
          <p:cNvPr id="27654" name="Group 10"/>
          <p:cNvGrpSpPr>
            <a:grpSpLocks/>
          </p:cNvGrpSpPr>
          <p:nvPr/>
        </p:nvGrpSpPr>
        <p:grpSpPr bwMode="auto">
          <a:xfrm>
            <a:off x="4640262" y="2438402"/>
            <a:ext cx="968227" cy="457051"/>
            <a:chOff x="2164" y="1693"/>
            <a:chExt cx="672" cy="318"/>
          </a:xfrm>
        </p:grpSpPr>
        <p:sp>
          <p:nvSpPr>
            <p:cNvPr id="27684" name="AutoShape 11"/>
            <p:cNvSpPr>
              <a:spLocks noChangeArrowheads="1"/>
            </p:cNvSpPr>
            <p:nvPr/>
          </p:nvSpPr>
          <p:spPr bwMode="auto">
            <a:xfrm>
              <a:off x="2164" y="1693"/>
              <a:ext cx="672"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685" name="AutoShape 12"/>
            <p:cNvSpPr>
              <a:spLocks noChangeArrowheads="1"/>
            </p:cNvSpPr>
            <p:nvPr/>
          </p:nvSpPr>
          <p:spPr bwMode="auto">
            <a:xfrm>
              <a:off x="2170" y="1693"/>
              <a:ext cx="663" cy="317"/>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SYN</a:t>
              </a:r>
              <a:r>
                <a:rPr lang="en-GB" sz="2400" baseline="-25000">
                  <a:solidFill>
                    <a:srgbClr val="000000"/>
                  </a:solidFill>
                  <a:latin typeface="Tahoma" charset="0"/>
                </a:rPr>
                <a:t>C1</a:t>
              </a:r>
            </a:p>
          </p:txBody>
        </p:sp>
      </p:grpSp>
      <p:sp>
        <p:nvSpPr>
          <p:cNvPr id="27655" name="Line 13"/>
          <p:cNvSpPr>
            <a:spLocks noChangeShapeType="1"/>
          </p:cNvSpPr>
          <p:nvPr/>
        </p:nvSpPr>
        <p:spPr bwMode="auto">
          <a:xfrm>
            <a:off x="7466013" y="2362200"/>
            <a:ext cx="1587" cy="1066800"/>
          </a:xfrm>
          <a:prstGeom prst="line">
            <a:avLst/>
          </a:prstGeom>
          <a:noFill/>
          <a:ln w="7632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56" name="Line 14"/>
          <p:cNvSpPr>
            <a:spLocks noChangeShapeType="1"/>
          </p:cNvSpPr>
          <p:nvPr/>
        </p:nvSpPr>
        <p:spPr bwMode="auto">
          <a:xfrm>
            <a:off x="3308351" y="2286000"/>
            <a:ext cx="1588" cy="379413"/>
          </a:xfrm>
          <a:prstGeom prst="line">
            <a:avLst/>
          </a:prstGeom>
          <a:noFill/>
          <a:ln w="76320">
            <a:solidFill>
              <a:srgbClr val="FFFFFF"/>
            </a:solidFill>
            <a:round/>
            <a:headEnd/>
            <a:tailEnd/>
          </a:ln>
          <a:extLst>
            <a:ext uri="{909E8E84-426E-40dd-AFC4-6F175D3DCCD1}">
              <a14:hiddenFill xmlns:a14="http://schemas.microsoft.com/office/drawing/2010/main" xmlns="">
                <a:noFill/>
              </a14:hiddenFill>
            </a:ext>
          </a:extLst>
        </p:spPr>
        <p:txBody>
          <a:bodyPr/>
          <a:lstStyle/>
          <a:p>
            <a:endParaRPr lang="en-US"/>
          </a:p>
        </p:txBody>
      </p:sp>
      <p:grpSp>
        <p:nvGrpSpPr>
          <p:cNvPr id="27657" name="Group 15"/>
          <p:cNvGrpSpPr>
            <a:grpSpLocks/>
          </p:cNvGrpSpPr>
          <p:nvPr/>
        </p:nvGrpSpPr>
        <p:grpSpPr bwMode="auto">
          <a:xfrm>
            <a:off x="7624766" y="2514599"/>
            <a:ext cx="1382712" cy="458788"/>
            <a:chOff x="4237" y="1746"/>
            <a:chExt cx="960" cy="318"/>
          </a:xfrm>
        </p:grpSpPr>
        <p:sp>
          <p:nvSpPr>
            <p:cNvPr id="27682" name="AutoShape 16"/>
            <p:cNvSpPr>
              <a:spLocks noChangeArrowheads="1"/>
            </p:cNvSpPr>
            <p:nvPr/>
          </p:nvSpPr>
          <p:spPr bwMode="auto">
            <a:xfrm>
              <a:off x="4237" y="1746"/>
              <a:ext cx="960"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0000"/>
                  </a:solidFill>
                  <a:round/>
                  <a:headEnd/>
                  <a:tailEnd/>
                </a14:hiddenLine>
              </a:ext>
            </a:extLst>
          </p:spPr>
          <p:txBody>
            <a:bodyPr wrap="none" anchor="ctr"/>
            <a:lstStyle/>
            <a:p>
              <a:endParaRPr lang="en-US"/>
            </a:p>
          </p:txBody>
        </p:sp>
        <p:sp>
          <p:nvSpPr>
            <p:cNvPr id="27683" name="AutoShape 17"/>
            <p:cNvSpPr>
              <a:spLocks noChangeArrowheads="1"/>
            </p:cNvSpPr>
            <p:nvPr/>
          </p:nvSpPr>
          <p:spPr bwMode="auto">
            <a:xfrm>
              <a:off x="4240" y="1746"/>
              <a:ext cx="955" cy="315"/>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FF0000"/>
                  </a:solidFill>
                  <a:latin typeface="Tahoma" charset="0"/>
                </a:rPr>
                <a:t>Listening</a:t>
              </a:r>
            </a:p>
          </p:txBody>
        </p:sp>
      </p:grpSp>
      <p:grpSp>
        <p:nvGrpSpPr>
          <p:cNvPr id="27658" name="Group 18"/>
          <p:cNvGrpSpPr>
            <a:grpSpLocks/>
          </p:cNvGrpSpPr>
          <p:nvPr/>
        </p:nvGrpSpPr>
        <p:grpSpPr bwMode="auto">
          <a:xfrm>
            <a:off x="7624766" y="3352795"/>
            <a:ext cx="1577975" cy="457199"/>
            <a:chOff x="4237" y="2328"/>
            <a:chExt cx="1095" cy="318"/>
          </a:xfrm>
        </p:grpSpPr>
        <p:sp>
          <p:nvSpPr>
            <p:cNvPr id="27680" name="AutoShape 19"/>
            <p:cNvSpPr>
              <a:spLocks noChangeArrowheads="1"/>
            </p:cNvSpPr>
            <p:nvPr/>
          </p:nvSpPr>
          <p:spPr bwMode="auto">
            <a:xfrm>
              <a:off x="4237" y="2328"/>
              <a:ext cx="1095"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0000"/>
                  </a:solidFill>
                  <a:round/>
                  <a:headEnd/>
                  <a:tailEnd/>
                </a14:hiddenLine>
              </a:ext>
            </a:extLst>
          </p:spPr>
          <p:txBody>
            <a:bodyPr wrap="none" anchor="ctr"/>
            <a:lstStyle/>
            <a:p>
              <a:endParaRPr lang="en-US"/>
            </a:p>
          </p:txBody>
        </p:sp>
        <p:sp>
          <p:nvSpPr>
            <p:cNvPr id="27681" name="AutoShape 20"/>
            <p:cNvSpPr>
              <a:spLocks noChangeArrowheads="1"/>
            </p:cNvSpPr>
            <p:nvPr/>
          </p:nvSpPr>
          <p:spPr bwMode="auto">
            <a:xfrm>
              <a:off x="4241" y="2328"/>
              <a:ext cx="1089" cy="317"/>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FF0000"/>
                  </a:solidFill>
                  <a:latin typeface="Tahoma" charset="0"/>
                </a:rPr>
                <a:t>Store data</a:t>
              </a:r>
            </a:p>
          </p:txBody>
        </p:sp>
      </p:grpSp>
      <p:sp>
        <p:nvSpPr>
          <p:cNvPr id="27659" name="Line 21"/>
          <p:cNvSpPr>
            <a:spLocks noChangeShapeType="1"/>
          </p:cNvSpPr>
          <p:nvPr/>
        </p:nvSpPr>
        <p:spPr bwMode="auto">
          <a:xfrm flipH="1">
            <a:off x="7462838" y="3429001"/>
            <a:ext cx="6351" cy="2998788"/>
          </a:xfrm>
          <a:prstGeom prst="line">
            <a:avLst/>
          </a:prstGeom>
          <a:noFill/>
          <a:ln w="7632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0" name="Line 22"/>
          <p:cNvSpPr>
            <a:spLocks noChangeShapeType="1"/>
          </p:cNvSpPr>
          <p:nvPr/>
        </p:nvSpPr>
        <p:spPr bwMode="auto">
          <a:xfrm>
            <a:off x="3308351" y="3276600"/>
            <a:ext cx="4113213" cy="762000"/>
          </a:xfrm>
          <a:prstGeom prst="line">
            <a:avLst/>
          </a:prstGeom>
          <a:noFill/>
          <a:ln w="2844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7661" name="Group 23"/>
          <p:cNvGrpSpPr>
            <a:grpSpLocks/>
          </p:cNvGrpSpPr>
          <p:nvPr/>
        </p:nvGrpSpPr>
        <p:grpSpPr bwMode="auto">
          <a:xfrm>
            <a:off x="4640262" y="3048001"/>
            <a:ext cx="968227" cy="457051"/>
            <a:chOff x="2164" y="2116"/>
            <a:chExt cx="672" cy="318"/>
          </a:xfrm>
        </p:grpSpPr>
        <p:sp>
          <p:nvSpPr>
            <p:cNvPr id="27678" name="AutoShape 24"/>
            <p:cNvSpPr>
              <a:spLocks noChangeArrowheads="1"/>
            </p:cNvSpPr>
            <p:nvPr/>
          </p:nvSpPr>
          <p:spPr bwMode="auto">
            <a:xfrm>
              <a:off x="2164" y="2116"/>
              <a:ext cx="672"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679" name="AutoShape 25"/>
            <p:cNvSpPr>
              <a:spLocks noChangeArrowheads="1"/>
            </p:cNvSpPr>
            <p:nvPr/>
          </p:nvSpPr>
          <p:spPr bwMode="auto">
            <a:xfrm>
              <a:off x="2170" y="2116"/>
              <a:ext cx="663" cy="317"/>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SYN</a:t>
              </a:r>
              <a:r>
                <a:rPr lang="en-GB" sz="2400" baseline="-25000">
                  <a:solidFill>
                    <a:srgbClr val="000000"/>
                  </a:solidFill>
                  <a:latin typeface="Tahoma" charset="0"/>
                </a:rPr>
                <a:t>C2</a:t>
              </a:r>
            </a:p>
          </p:txBody>
        </p:sp>
      </p:grpSp>
      <p:sp>
        <p:nvSpPr>
          <p:cNvPr id="27662" name="Line 26"/>
          <p:cNvSpPr>
            <a:spLocks noChangeShapeType="1"/>
          </p:cNvSpPr>
          <p:nvPr/>
        </p:nvSpPr>
        <p:spPr bwMode="auto">
          <a:xfrm>
            <a:off x="7543801" y="4038601"/>
            <a:ext cx="1588" cy="2389188"/>
          </a:xfrm>
          <a:prstGeom prst="line">
            <a:avLst/>
          </a:prstGeom>
          <a:noFill/>
          <a:ln w="7632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3" name="Line 27"/>
          <p:cNvSpPr>
            <a:spLocks noChangeShapeType="1"/>
          </p:cNvSpPr>
          <p:nvPr/>
        </p:nvSpPr>
        <p:spPr bwMode="auto">
          <a:xfrm>
            <a:off x="3308351" y="3935413"/>
            <a:ext cx="4113213" cy="762000"/>
          </a:xfrm>
          <a:prstGeom prst="line">
            <a:avLst/>
          </a:prstGeom>
          <a:noFill/>
          <a:ln w="2844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7664" name="Group 28"/>
          <p:cNvGrpSpPr>
            <a:grpSpLocks/>
          </p:cNvGrpSpPr>
          <p:nvPr/>
        </p:nvGrpSpPr>
        <p:grpSpPr bwMode="auto">
          <a:xfrm>
            <a:off x="4640262" y="3706803"/>
            <a:ext cx="968227" cy="458642"/>
            <a:chOff x="2164" y="2574"/>
            <a:chExt cx="672" cy="318"/>
          </a:xfrm>
        </p:grpSpPr>
        <p:sp>
          <p:nvSpPr>
            <p:cNvPr id="27676" name="AutoShape 29"/>
            <p:cNvSpPr>
              <a:spLocks noChangeArrowheads="1"/>
            </p:cNvSpPr>
            <p:nvPr/>
          </p:nvSpPr>
          <p:spPr bwMode="auto">
            <a:xfrm>
              <a:off x="2164" y="2574"/>
              <a:ext cx="672"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677" name="AutoShape 30"/>
            <p:cNvSpPr>
              <a:spLocks noChangeArrowheads="1"/>
            </p:cNvSpPr>
            <p:nvPr/>
          </p:nvSpPr>
          <p:spPr bwMode="auto">
            <a:xfrm>
              <a:off x="2170" y="2574"/>
              <a:ext cx="663" cy="316"/>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SYN</a:t>
              </a:r>
              <a:r>
                <a:rPr lang="en-GB" sz="2400" baseline="-25000">
                  <a:solidFill>
                    <a:srgbClr val="000000"/>
                  </a:solidFill>
                  <a:latin typeface="Tahoma" charset="0"/>
                </a:rPr>
                <a:t>C3</a:t>
              </a:r>
            </a:p>
          </p:txBody>
        </p:sp>
      </p:grpSp>
      <p:sp>
        <p:nvSpPr>
          <p:cNvPr id="27665" name="Line 31"/>
          <p:cNvSpPr>
            <a:spLocks noChangeShapeType="1"/>
          </p:cNvSpPr>
          <p:nvPr/>
        </p:nvSpPr>
        <p:spPr bwMode="auto">
          <a:xfrm>
            <a:off x="7613650" y="4697413"/>
            <a:ext cx="6351" cy="1731963"/>
          </a:xfrm>
          <a:prstGeom prst="line">
            <a:avLst/>
          </a:prstGeom>
          <a:noFill/>
          <a:ln w="7632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6" name="Line 32"/>
          <p:cNvSpPr>
            <a:spLocks noChangeShapeType="1"/>
          </p:cNvSpPr>
          <p:nvPr/>
        </p:nvSpPr>
        <p:spPr bwMode="auto">
          <a:xfrm>
            <a:off x="3308351" y="4621213"/>
            <a:ext cx="4113213" cy="762000"/>
          </a:xfrm>
          <a:prstGeom prst="line">
            <a:avLst/>
          </a:prstGeom>
          <a:noFill/>
          <a:ln w="2844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7667" name="Group 33"/>
          <p:cNvGrpSpPr>
            <a:grpSpLocks/>
          </p:cNvGrpSpPr>
          <p:nvPr/>
        </p:nvGrpSpPr>
        <p:grpSpPr bwMode="auto">
          <a:xfrm>
            <a:off x="4640262" y="4392618"/>
            <a:ext cx="968227" cy="457050"/>
            <a:chOff x="2164" y="3050"/>
            <a:chExt cx="672" cy="318"/>
          </a:xfrm>
        </p:grpSpPr>
        <p:sp>
          <p:nvSpPr>
            <p:cNvPr id="27674" name="AutoShape 34"/>
            <p:cNvSpPr>
              <a:spLocks noChangeArrowheads="1"/>
            </p:cNvSpPr>
            <p:nvPr/>
          </p:nvSpPr>
          <p:spPr bwMode="auto">
            <a:xfrm>
              <a:off x="2164" y="3050"/>
              <a:ext cx="672"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675" name="AutoShape 35"/>
            <p:cNvSpPr>
              <a:spLocks noChangeArrowheads="1"/>
            </p:cNvSpPr>
            <p:nvPr/>
          </p:nvSpPr>
          <p:spPr bwMode="auto">
            <a:xfrm>
              <a:off x="2170" y="3050"/>
              <a:ext cx="663" cy="317"/>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SYN</a:t>
              </a:r>
              <a:r>
                <a:rPr lang="en-GB" sz="2400" baseline="-25000">
                  <a:solidFill>
                    <a:srgbClr val="000000"/>
                  </a:solidFill>
                  <a:latin typeface="Tahoma" charset="0"/>
                </a:rPr>
                <a:t>C4</a:t>
              </a:r>
            </a:p>
          </p:txBody>
        </p:sp>
      </p:grpSp>
      <p:sp>
        <p:nvSpPr>
          <p:cNvPr id="27668" name="Line 36"/>
          <p:cNvSpPr>
            <a:spLocks noChangeShapeType="1"/>
          </p:cNvSpPr>
          <p:nvPr/>
        </p:nvSpPr>
        <p:spPr bwMode="auto">
          <a:xfrm>
            <a:off x="7696201" y="5383214"/>
            <a:ext cx="1588" cy="1044575"/>
          </a:xfrm>
          <a:prstGeom prst="line">
            <a:avLst/>
          </a:prstGeom>
          <a:noFill/>
          <a:ln w="7632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7669" name="Line 37"/>
          <p:cNvSpPr>
            <a:spLocks noChangeShapeType="1"/>
          </p:cNvSpPr>
          <p:nvPr/>
        </p:nvSpPr>
        <p:spPr bwMode="auto">
          <a:xfrm>
            <a:off x="3308351" y="5257800"/>
            <a:ext cx="4113213" cy="762000"/>
          </a:xfrm>
          <a:prstGeom prst="line">
            <a:avLst/>
          </a:prstGeom>
          <a:noFill/>
          <a:ln w="28440">
            <a:solidFill>
              <a:srgbClr val="FFCC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27670" name="Group 38"/>
          <p:cNvGrpSpPr>
            <a:grpSpLocks/>
          </p:cNvGrpSpPr>
          <p:nvPr/>
        </p:nvGrpSpPr>
        <p:grpSpPr bwMode="auto">
          <a:xfrm>
            <a:off x="4640262" y="5029204"/>
            <a:ext cx="968227" cy="457051"/>
            <a:chOff x="2164" y="3492"/>
            <a:chExt cx="672" cy="318"/>
          </a:xfrm>
        </p:grpSpPr>
        <p:sp>
          <p:nvSpPr>
            <p:cNvPr id="27672" name="AutoShape 39"/>
            <p:cNvSpPr>
              <a:spLocks noChangeArrowheads="1"/>
            </p:cNvSpPr>
            <p:nvPr/>
          </p:nvSpPr>
          <p:spPr bwMode="auto">
            <a:xfrm>
              <a:off x="2164" y="3492"/>
              <a:ext cx="672" cy="318"/>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673" name="AutoShape 40"/>
            <p:cNvSpPr>
              <a:spLocks noChangeArrowheads="1"/>
            </p:cNvSpPr>
            <p:nvPr/>
          </p:nvSpPr>
          <p:spPr bwMode="auto">
            <a:xfrm>
              <a:off x="2170" y="3492"/>
              <a:ext cx="663" cy="317"/>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81639" tIns="42452" rIns="81639" bIns="42452">
              <a:spAutoFit/>
            </a:bodyPr>
            <a:lstStyle/>
            <a:p>
              <a:pPr algn="ctr" defTabSz="828654" hangingPunct="0">
                <a:spcBef>
                  <a:spcPts val="551"/>
                </a:spcBef>
                <a:buClr>
                  <a:srgbClr val="000000"/>
                </a:buClr>
                <a:buSzPct val="45000"/>
                <a:tabLst>
                  <a:tab pos="0" algn="l"/>
                  <a:tab pos="414328" algn="l"/>
                  <a:tab pos="828654" algn="l"/>
                  <a:tab pos="1244569" algn="l"/>
                  <a:tab pos="1658897" algn="l"/>
                  <a:tab pos="2073223" algn="l"/>
                  <a:tab pos="2487551" algn="l"/>
                  <a:tab pos="2903466" algn="l"/>
                  <a:tab pos="3317792" algn="l"/>
                  <a:tab pos="3732120" algn="l"/>
                  <a:tab pos="4146447" algn="l"/>
                  <a:tab pos="4562361" algn="l"/>
                  <a:tab pos="4976689" algn="l"/>
                  <a:tab pos="5391016" algn="l"/>
                  <a:tab pos="5805343" algn="l"/>
                  <a:tab pos="6221258" algn="l"/>
                  <a:tab pos="6635585" algn="l"/>
                  <a:tab pos="7049912" algn="l"/>
                  <a:tab pos="7464239" algn="l"/>
                  <a:tab pos="7880154" algn="l"/>
                  <a:tab pos="8294481" algn="l"/>
                </a:tabLst>
              </a:pPr>
              <a:r>
                <a:rPr lang="en-GB" sz="2400">
                  <a:solidFill>
                    <a:srgbClr val="000000"/>
                  </a:solidFill>
                  <a:latin typeface="Tahoma" charset="0"/>
                </a:rPr>
                <a:t>SYN</a:t>
              </a:r>
              <a:r>
                <a:rPr lang="en-GB" sz="2400" baseline="-25000">
                  <a:solidFill>
                    <a:srgbClr val="000000"/>
                  </a:solidFill>
                  <a:latin typeface="Tahoma" charset="0"/>
                </a:rPr>
                <a:t>C5</a:t>
              </a:r>
            </a:p>
          </p:txBody>
        </p:sp>
      </p:grpSp>
      <p:sp>
        <p:nvSpPr>
          <p:cNvPr id="27671" name="Line 41"/>
          <p:cNvSpPr>
            <a:spLocks noChangeShapeType="1"/>
          </p:cNvSpPr>
          <p:nvPr/>
        </p:nvSpPr>
        <p:spPr bwMode="auto">
          <a:xfrm>
            <a:off x="7772401" y="6019801"/>
            <a:ext cx="1588" cy="407988"/>
          </a:xfrm>
          <a:prstGeom prst="line">
            <a:avLst/>
          </a:prstGeom>
          <a:noFill/>
          <a:ln w="7632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348293335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p:cNvSpPr>
            <a:spLocks noGrp="1" noChangeArrowheads="1"/>
          </p:cNvSpPr>
          <p:nvPr>
            <p:ph type="title"/>
          </p:nvPr>
        </p:nvSpPr>
        <p:spPr/>
        <p:txBody>
          <a:bodyPr/>
          <a:lstStyle/>
          <a:p>
            <a:r>
              <a:rPr lang="en-US"/>
              <a:t>A classic SYN flood example</a:t>
            </a:r>
          </a:p>
        </p:txBody>
      </p:sp>
      <p:sp>
        <p:nvSpPr>
          <p:cNvPr id="1431555" name="Rectangle 3" descr="Rectangle: Click to edit Master text styles&#10;Second level&#10;Third level&#10;Fourth level&#10;Fifth level"/>
          <p:cNvSpPr>
            <a:spLocks noGrp="1" noChangeArrowheads="1"/>
          </p:cNvSpPr>
          <p:nvPr>
            <p:ph idx="1"/>
          </p:nvPr>
        </p:nvSpPr>
        <p:spPr/>
        <p:txBody>
          <a:bodyPr>
            <a:normAutofit fontScale="92500" lnSpcReduction="10000"/>
          </a:bodyPr>
          <a:lstStyle/>
          <a:p>
            <a:pPr>
              <a:spcBef>
                <a:spcPct val="80000"/>
              </a:spcBef>
            </a:pPr>
            <a:endParaRPr lang="en-US">
              <a:sym typeface="Symbol" charset="0"/>
            </a:endParaRPr>
          </a:p>
          <a:p>
            <a:pPr>
              <a:spcBef>
                <a:spcPct val="0"/>
              </a:spcBef>
            </a:pPr>
            <a:r>
              <a:rPr lang="en-US" u="sng">
                <a:sym typeface="Symbol" charset="0"/>
              </a:rPr>
              <a:t>MS Blaster worm</a:t>
            </a:r>
            <a:r>
              <a:rPr lang="en-US">
                <a:sym typeface="Symbol" charset="0"/>
              </a:rPr>
              <a:t>    (2003)</a:t>
            </a:r>
          </a:p>
          <a:p>
            <a:pPr lvl="1">
              <a:lnSpc>
                <a:spcPct val="120000"/>
              </a:lnSpc>
            </a:pPr>
            <a:r>
              <a:rPr lang="en-US">
                <a:sym typeface="Symbol" charset="0"/>
              </a:rPr>
              <a:t>Infected machines at noon on Aug 16</a:t>
            </a:r>
            <a:r>
              <a:rPr lang="en-US" baseline="30000">
                <a:sym typeface="Symbol" charset="0"/>
              </a:rPr>
              <a:t>th</a:t>
            </a:r>
            <a:r>
              <a:rPr lang="en-US">
                <a:sym typeface="Symbol" charset="0"/>
              </a:rPr>
              <a:t>:</a:t>
            </a:r>
          </a:p>
          <a:p>
            <a:pPr lvl="2"/>
            <a:r>
              <a:rPr lang="en-US">
                <a:sym typeface="Symbol" charset="0"/>
              </a:rPr>
              <a:t>SYN flood on port 80 to  </a:t>
            </a:r>
            <a:r>
              <a:rPr lang="en-US" b="1">
                <a:solidFill>
                  <a:srgbClr val="009900"/>
                </a:solidFill>
                <a:sym typeface="Symbol" charset="0"/>
              </a:rPr>
              <a:t>windowsupdate.com</a:t>
            </a:r>
          </a:p>
          <a:p>
            <a:pPr lvl="2">
              <a:spcBef>
                <a:spcPct val="40000"/>
              </a:spcBef>
            </a:pPr>
            <a:r>
              <a:rPr lang="en-US">
                <a:sym typeface="Symbol" charset="0"/>
              </a:rPr>
              <a:t>50 SYN packets every second. </a:t>
            </a:r>
          </a:p>
          <a:p>
            <a:pPr lvl="3"/>
            <a:r>
              <a:rPr lang="en-US">
                <a:sym typeface="Symbol" charset="0"/>
              </a:rPr>
              <a:t>each packet is 40 bytes.</a:t>
            </a:r>
          </a:p>
          <a:p>
            <a:pPr lvl="2"/>
            <a:r>
              <a:rPr lang="en-US"/>
              <a:t>Spoofed source IP:  a.b.X.Y   where  X,Y random.</a:t>
            </a:r>
          </a:p>
          <a:p>
            <a:pPr>
              <a:spcBef>
                <a:spcPct val="80000"/>
              </a:spcBef>
            </a:pPr>
            <a:r>
              <a:rPr lang="en-US" u="sng"/>
              <a:t>MS solution</a:t>
            </a:r>
            <a:r>
              <a:rPr lang="en-US"/>
              <a:t>:    </a:t>
            </a:r>
          </a:p>
          <a:p>
            <a:pPr lvl="1">
              <a:spcBef>
                <a:spcPct val="30000"/>
              </a:spcBef>
            </a:pPr>
            <a:r>
              <a:rPr lang="en-US"/>
              <a:t>new name:   </a:t>
            </a:r>
            <a:r>
              <a:rPr lang="en-US">
                <a:solidFill>
                  <a:srgbClr val="009900"/>
                </a:solidFill>
              </a:rPr>
              <a:t>windowsupdate.microsoft.com</a:t>
            </a:r>
            <a:r>
              <a:rPr lang="en-US"/>
              <a:t> </a:t>
            </a:r>
          </a:p>
          <a:p>
            <a:pPr lvl="1"/>
            <a:r>
              <a:rPr lang="en-US"/>
              <a:t>Win update file delivered by Akamai</a:t>
            </a:r>
          </a:p>
          <a:p>
            <a:endParaRPr lang="en-US"/>
          </a:p>
        </p:txBody>
      </p:sp>
      <p:sp>
        <p:nvSpPr>
          <p:cNvPr id="4" name="Slide Number Placeholder 3"/>
          <p:cNvSpPr>
            <a:spLocks noGrp="1"/>
          </p:cNvSpPr>
          <p:nvPr>
            <p:ph type="sldNum" sz="quarter" idx="12"/>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Tree>
    <p:extLst>
      <p:ext uri="{BB962C8B-B14F-4D97-AF65-F5344CB8AC3E}">
        <p14:creationId xmlns:p14="http://schemas.microsoft.com/office/powerpoint/2010/main" val="1573886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098" name="Rectangle 2"/>
          <p:cNvSpPr>
            <a:spLocks noGrp="1" noChangeArrowheads="1"/>
          </p:cNvSpPr>
          <p:nvPr>
            <p:ph type="title"/>
          </p:nvPr>
        </p:nvSpPr>
        <p:spPr/>
        <p:txBody>
          <a:bodyPr/>
          <a:lstStyle/>
          <a:p>
            <a:r>
              <a:rPr lang="en-US"/>
              <a:t>Low rate SYN flood defenses</a:t>
            </a:r>
          </a:p>
        </p:txBody>
      </p:sp>
      <p:sp>
        <p:nvSpPr>
          <p:cNvPr id="1412099" name="Rectangle 3" descr="Rectangle: Click to edit Master text styles&#10;Second level&#10;Third level&#10;Fourth level&#10;Fifth level"/>
          <p:cNvSpPr>
            <a:spLocks noGrp="1" noChangeArrowheads="1"/>
          </p:cNvSpPr>
          <p:nvPr>
            <p:ph idx="1"/>
          </p:nvPr>
        </p:nvSpPr>
        <p:spPr/>
        <p:txBody>
          <a:bodyPr/>
          <a:lstStyle/>
          <a:p>
            <a:endParaRPr lang="en-US"/>
          </a:p>
          <a:p>
            <a:r>
              <a:rPr lang="en-US"/>
              <a:t>Non-solution:</a:t>
            </a:r>
          </a:p>
          <a:p>
            <a:pPr lvl="1"/>
            <a:r>
              <a:rPr lang="en-US"/>
              <a:t>Increase backlog queue size or decrease timeout</a:t>
            </a:r>
          </a:p>
          <a:p>
            <a:endParaRPr lang="en-US"/>
          </a:p>
          <a:p>
            <a:r>
              <a:rPr lang="en-US" u="sng"/>
              <a:t>Correct solution</a:t>
            </a:r>
            <a:r>
              <a:rPr lang="en-US"/>
              <a:t>:   </a:t>
            </a:r>
          </a:p>
          <a:p>
            <a:pPr lvl="1"/>
            <a:r>
              <a:rPr lang="en-US" b="1">
                <a:solidFill>
                  <a:srgbClr val="009900"/>
                </a:solidFill>
              </a:rPr>
              <a:t>Syncookies</a:t>
            </a:r>
            <a:r>
              <a:rPr lang="en-US"/>
              <a:t>:  remove state from server</a:t>
            </a:r>
          </a:p>
          <a:p>
            <a:pPr lvl="1">
              <a:spcBef>
                <a:spcPct val="40000"/>
              </a:spcBef>
            </a:pPr>
            <a:r>
              <a:rPr lang="en-US"/>
              <a:t>Small performance overhead</a:t>
            </a:r>
          </a:p>
        </p:txBody>
      </p:sp>
      <p:sp>
        <p:nvSpPr>
          <p:cNvPr id="4" name="Slide Number Placeholder 3"/>
          <p:cNvSpPr>
            <a:spLocks noGrp="1"/>
          </p:cNvSpPr>
          <p:nvPr>
            <p:ph type="sldNum" sz="quarter" idx="12"/>
          </p:nvPr>
        </p:nvSpPr>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05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GB"/>
          </a:p>
        </p:txBody>
      </p:sp>
    </p:spTree>
    <p:extLst>
      <p:ext uri="{BB962C8B-B14F-4D97-AF65-F5344CB8AC3E}">
        <p14:creationId xmlns:p14="http://schemas.microsoft.com/office/powerpoint/2010/main" val="140815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AA5D-6969-F64B-A854-096B25C37D43}"/>
              </a:ext>
            </a:extLst>
          </p:cNvPr>
          <p:cNvSpPr>
            <a:spLocks noGrp="1"/>
          </p:cNvSpPr>
          <p:nvPr>
            <p:ph type="title"/>
          </p:nvPr>
        </p:nvSpPr>
        <p:spPr/>
        <p:txBody>
          <a:bodyPr>
            <a:normAutofit/>
          </a:bodyPr>
          <a:lstStyle/>
          <a:p>
            <a:r>
              <a:rPr lang="en-US" b="1" dirty="0">
                <a:solidFill>
                  <a:schemeClr val="tx1"/>
                </a:solidFill>
                <a:latin typeface="Helvetica Neue Condensed" charset="0"/>
                <a:ea typeface="Helvetica Neue Condensed" charset="0"/>
                <a:cs typeface="Helvetica Neue Condensed" charset="0"/>
              </a:rPr>
              <a:t>DNS Reflection Attacks</a:t>
            </a:r>
          </a:p>
        </p:txBody>
      </p:sp>
      <p:sp>
        <p:nvSpPr>
          <p:cNvPr id="3" name="Content Placeholder 2">
            <a:extLst>
              <a:ext uri="{FF2B5EF4-FFF2-40B4-BE49-F238E27FC236}">
                <a16:creationId xmlns:a16="http://schemas.microsoft.com/office/drawing/2014/main" id="{7B530424-8F98-AC44-965C-DB06B3AB48C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3894EC2-1A01-794B-9E9A-F750AC004141}"/>
              </a:ext>
            </a:extLst>
          </p:cNvPr>
          <p:cNvSpPr>
            <a:spLocks noGrp="1"/>
          </p:cNvSpPr>
          <p:nvPr>
            <p:ph type="sldNum" sz="quarter" idx="12"/>
          </p:nvPr>
        </p:nvSpPr>
        <p:spPr/>
        <p:txBody>
          <a:bodyPr/>
          <a:lstStyle/>
          <a:p>
            <a:fld id="{4748F3B0-5290-A241-88FF-F03DD1126586}" type="slidenum">
              <a:rPr lang="en-US" smtClean="0"/>
              <a:pPr/>
              <a:t>37</a:t>
            </a:fld>
            <a:endParaRPr lang="en-US" dirty="0"/>
          </a:p>
        </p:txBody>
      </p:sp>
      <p:sp>
        <p:nvSpPr>
          <p:cNvPr id="5" name="Cloud 4">
            <a:extLst>
              <a:ext uri="{FF2B5EF4-FFF2-40B4-BE49-F238E27FC236}">
                <a16:creationId xmlns:a16="http://schemas.microsoft.com/office/drawing/2014/main" id="{B466617B-ED54-FD47-AC40-6788CDAE2FB7}"/>
              </a:ext>
            </a:extLst>
          </p:cNvPr>
          <p:cNvSpPr/>
          <p:nvPr/>
        </p:nvSpPr>
        <p:spPr>
          <a:xfrm>
            <a:off x="4573501" y="2636050"/>
            <a:ext cx="3060211" cy="1833135"/>
          </a:xfrm>
          <a:prstGeom prst="cloud">
            <a:avLst/>
          </a:prstGeom>
          <a:solidFill>
            <a:schemeClr val="bg1"/>
          </a:solidFill>
          <a:effectLst>
            <a:outerShdw blurRad="101600" dist="50800" dir="2700000" algn="br"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i="1" dirty="0">
              <a:solidFill>
                <a:schemeClr val="tx1"/>
              </a:solidFill>
              <a:latin typeface="Helvetica Neue" charset="0"/>
              <a:ea typeface="Helvetica Neue" charset="0"/>
              <a:cs typeface="Helvetica Neue" charset="0"/>
            </a:endParaRPr>
          </a:p>
        </p:txBody>
      </p:sp>
      <p:grpSp>
        <p:nvGrpSpPr>
          <p:cNvPr id="6" name="Group 5">
            <a:extLst>
              <a:ext uri="{FF2B5EF4-FFF2-40B4-BE49-F238E27FC236}">
                <a16:creationId xmlns:a16="http://schemas.microsoft.com/office/drawing/2014/main" id="{68151764-5F7F-EF4A-A5EA-7911EDEBA44F}"/>
              </a:ext>
            </a:extLst>
          </p:cNvPr>
          <p:cNvGrpSpPr/>
          <p:nvPr/>
        </p:nvGrpSpPr>
        <p:grpSpPr>
          <a:xfrm>
            <a:off x="5719535" y="2346417"/>
            <a:ext cx="768143" cy="625131"/>
            <a:chOff x="4857394" y="2350956"/>
            <a:chExt cx="768142" cy="625130"/>
          </a:xfrm>
        </p:grpSpPr>
        <p:pic>
          <p:nvPicPr>
            <p:cNvPr id="7" name="Picture 6">
              <a:extLst>
                <a:ext uri="{FF2B5EF4-FFF2-40B4-BE49-F238E27FC236}">
                  <a16:creationId xmlns:a16="http://schemas.microsoft.com/office/drawing/2014/main" id="{83D8D25B-3450-7942-A057-BB5C518FA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8" name="Oval 7">
              <a:extLst>
                <a:ext uri="{FF2B5EF4-FFF2-40B4-BE49-F238E27FC236}">
                  <a16:creationId xmlns:a16="http://schemas.microsoft.com/office/drawing/2014/main" id="{AB39D1E7-963F-AA45-BA68-C7C4553D2C6D}"/>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9" name="Group 8">
            <a:extLst>
              <a:ext uri="{FF2B5EF4-FFF2-40B4-BE49-F238E27FC236}">
                <a16:creationId xmlns:a16="http://schemas.microsoft.com/office/drawing/2014/main" id="{730D0E91-1A33-3B42-BA0F-9ACE65B46440}"/>
              </a:ext>
            </a:extLst>
          </p:cNvPr>
          <p:cNvGrpSpPr/>
          <p:nvPr/>
        </p:nvGrpSpPr>
        <p:grpSpPr>
          <a:xfrm>
            <a:off x="5711930" y="4133685"/>
            <a:ext cx="768143" cy="625131"/>
            <a:chOff x="4857394" y="2350956"/>
            <a:chExt cx="768142" cy="625130"/>
          </a:xfrm>
        </p:grpSpPr>
        <p:pic>
          <p:nvPicPr>
            <p:cNvPr id="10" name="Picture 9">
              <a:extLst>
                <a:ext uri="{FF2B5EF4-FFF2-40B4-BE49-F238E27FC236}">
                  <a16:creationId xmlns:a16="http://schemas.microsoft.com/office/drawing/2014/main" id="{EE50A912-C388-874C-BF51-0B7221BE7B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1" name="Oval 10">
              <a:extLst>
                <a:ext uri="{FF2B5EF4-FFF2-40B4-BE49-F238E27FC236}">
                  <a16:creationId xmlns:a16="http://schemas.microsoft.com/office/drawing/2014/main" id="{863E6308-239A-EF41-85CB-2E31DE976CD5}"/>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grpSp>
        <p:nvGrpSpPr>
          <p:cNvPr id="12" name="Group 11">
            <a:extLst>
              <a:ext uri="{FF2B5EF4-FFF2-40B4-BE49-F238E27FC236}">
                <a16:creationId xmlns:a16="http://schemas.microsoft.com/office/drawing/2014/main" id="{389DEB22-96F0-C643-8B7E-A1813ED8539A}"/>
              </a:ext>
            </a:extLst>
          </p:cNvPr>
          <p:cNvGrpSpPr/>
          <p:nvPr/>
        </p:nvGrpSpPr>
        <p:grpSpPr>
          <a:xfrm>
            <a:off x="7156677" y="3139584"/>
            <a:ext cx="768143" cy="625131"/>
            <a:chOff x="4857394" y="2350956"/>
            <a:chExt cx="768142" cy="625130"/>
          </a:xfrm>
        </p:grpSpPr>
        <p:pic>
          <p:nvPicPr>
            <p:cNvPr id="13" name="Picture 12">
              <a:extLst>
                <a:ext uri="{FF2B5EF4-FFF2-40B4-BE49-F238E27FC236}">
                  <a16:creationId xmlns:a16="http://schemas.microsoft.com/office/drawing/2014/main" id="{E4A17420-3731-0540-B336-B5A9E6747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394" y="2350956"/>
              <a:ext cx="768142" cy="62513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a16="http://schemas.microsoft.com/office/drawing/2014/main" id="{5703C604-DF5A-264D-8917-84D4B81695F0}"/>
                </a:ext>
              </a:extLst>
            </p:cNvPr>
            <p:cNvSpPr/>
            <p:nvPr/>
          </p:nvSpPr>
          <p:spPr>
            <a:xfrm>
              <a:off x="5193979" y="2596390"/>
              <a:ext cx="45719" cy="45719"/>
            </a:xfrm>
            <a:prstGeom prst="ellipse">
              <a:avLst/>
            </a:prstGeom>
            <a:solidFill>
              <a:srgbClr val="3379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Neue" charset="0"/>
                <a:ea typeface="Helvetica Neue" charset="0"/>
                <a:cs typeface="Helvetica Neue" charset="0"/>
              </a:endParaRPr>
            </a:p>
          </p:txBody>
        </p:sp>
      </p:grpSp>
      <p:sp>
        <p:nvSpPr>
          <p:cNvPr id="16" name="TextBox 15">
            <a:extLst>
              <a:ext uri="{FF2B5EF4-FFF2-40B4-BE49-F238E27FC236}">
                <a16:creationId xmlns:a16="http://schemas.microsoft.com/office/drawing/2014/main" id="{BDEF3BD2-86A4-CD49-967C-44F770B2B892}"/>
              </a:ext>
            </a:extLst>
          </p:cNvPr>
          <p:cNvSpPr txBox="1"/>
          <p:nvPr/>
        </p:nvSpPr>
        <p:spPr>
          <a:xfrm>
            <a:off x="2921305" y="3051521"/>
            <a:ext cx="877163" cy="923330"/>
          </a:xfrm>
          <a:prstGeom prst="rect">
            <a:avLst/>
          </a:prstGeom>
          <a:noFill/>
        </p:spPr>
        <p:txBody>
          <a:bodyPr wrap="none" rtlCol="0">
            <a:spAutoFit/>
          </a:bodyPr>
          <a:lstStyle/>
          <a:p>
            <a:r>
              <a:rPr lang="en-US" sz="5400" dirty="0">
                <a:latin typeface="Helvetica Neue" charset="0"/>
                <a:ea typeface="Helvetica Neue" charset="0"/>
                <a:cs typeface="Helvetica Neue" charset="0"/>
              </a:rPr>
              <a:t>👺</a:t>
            </a:r>
          </a:p>
        </p:txBody>
      </p:sp>
      <p:pic>
        <p:nvPicPr>
          <p:cNvPr id="25" name="Picture 24">
            <a:extLst>
              <a:ext uri="{FF2B5EF4-FFF2-40B4-BE49-F238E27FC236}">
                <a16:creationId xmlns:a16="http://schemas.microsoft.com/office/drawing/2014/main" id="{A1657614-E661-164D-B631-6BB40D2D6235}"/>
              </a:ext>
            </a:extLst>
          </p:cNvPr>
          <p:cNvPicPr>
            <a:picLocks noChangeAspect="1"/>
          </p:cNvPicPr>
          <p:nvPr/>
        </p:nvPicPr>
        <p:blipFill>
          <a:blip r:embed="rId4"/>
          <a:stretch>
            <a:fillRect/>
          </a:stretch>
        </p:blipFill>
        <p:spPr>
          <a:xfrm>
            <a:off x="5692790" y="1539997"/>
            <a:ext cx="806423" cy="806423"/>
          </a:xfrm>
          <a:prstGeom prst="rect">
            <a:avLst/>
          </a:prstGeom>
        </p:spPr>
      </p:pic>
      <p:pic>
        <p:nvPicPr>
          <p:cNvPr id="27" name="Picture 26">
            <a:extLst>
              <a:ext uri="{FF2B5EF4-FFF2-40B4-BE49-F238E27FC236}">
                <a16:creationId xmlns:a16="http://schemas.microsoft.com/office/drawing/2014/main" id="{2CD1A9C9-4F2C-124E-AD5D-B21432C24F5C}"/>
              </a:ext>
            </a:extLst>
          </p:cNvPr>
          <p:cNvPicPr>
            <a:picLocks noChangeAspect="1"/>
          </p:cNvPicPr>
          <p:nvPr/>
        </p:nvPicPr>
        <p:blipFill>
          <a:blip r:embed="rId5"/>
          <a:stretch>
            <a:fillRect/>
          </a:stretch>
        </p:blipFill>
        <p:spPr>
          <a:xfrm>
            <a:off x="7970298" y="2910166"/>
            <a:ext cx="806423" cy="806423"/>
          </a:xfrm>
          <a:prstGeom prst="rect">
            <a:avLst/>
          </a:prstGeom>
        </p:spPr>
      </p:pic>
      <p:sp>
        <p:nvSpPr>
          <p:cNvPr id="35" name="Rectangle 34">
            <a:extLst>
              <a:ext uri="{FF2B5EF4-FFF2-40B4-BE49-F238E27FC236}">
                <a16:creationId xmlns:a16="http://schemas.microsoft.com/office/drawing/2014/main" id="{49D552AC-6DD0-5D4C-A71C-C95FC6E6529E}"/>
              </a:ext>
            </a:extLst>
          </p:cNvPr>
          <p:cNvSpPr/>
          <p:nvPr/>
        </p:nvSpPr>
        <p:spPr>
          <a:xfrm>
            <a:off x="5584747" y="4923469"/>
            <a:ext cx="1034184" cy="830997"/>
          </a:xfrm>
          <a:prstGeom prst="rect">
            <a:avLst/>
          </a:prstGeom>
        </p:spPr>
        <p:txBody>
          <a:bodyPr wrap="square">
            <a:spAutoFit/>
          </a:bodyPr>
          <a:lstStyle/>
          <a:p>
            <a:pPr algn="ctr"/>
            <a:r>
              <a:rPr lang="en-US" sz="4800" dirty="0">
                <a:latin typeface="Helvetica Neue" charset="0"/>
                <a:ea typeface="Helvetica Neue" charset="0"/>
                <a:cs typeface="Helvetica Neue" charset="0"/>
              </a:rPr>
              <a:t>😵</a:t>
            </a:r>
          </a:p>
        </p:txBody>
      </p:sp>
      <p:grpSp>
        <p:nvGrpSpPr>
          <p:cNvPr id="36" name="Group 35">
            <a:extLst>
              <a:ext uri="{FF2B5EF4-FFF2-40B4-BE49-F238E27FC236}">
                <a16:creationId xmlns:a16="http://schemas.microsoft.com/office/drawing/2014/main" id="{B63BDB28-473E-2C4F-A882-EDC1B9CA631B}"/>
              </a:ext>
            </a:extLst>
          </p:cNvPr>
          <p:cNvGrpSpPr/>
          <p:nvPr/>
        </p:nvGrpSpPr>
        <p:grpSpPr>
          <a:xfrm>
            <a:off x="3896325" y="2646926"/>
            <a:ext cx="1200315" cy="695878"/>
            <a:chOff x="2372325" y="2623778"/>
            <a:chExt cx="1200314" cy="695879"/>
          </a:xfrm>
        </p:grpSpPr>
        <p:grpSp>
          <p:nvGrpSpPr>
            <p:cNvPr id="17" name="Group 16">
              <a:extLst>
                <a:ext uri="{FF2B5EF4-FFF2-40B4-BE49-F238E27FC236}">
                  <a16:creationId xmlns:a16="http://schemas.microsoft.com/office/drawing/2014/main" id="{0B5276B0-FA97-6F4E-9256-8F8E860F493E}"/>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18" name="Rectangle 17">
                <a:extLst>
                  <a:ext uri="{FF2B5EF4-FFF2-40B4-BE49-F238E27FC236}">
                    <a16:creationId xmlns:a16="http://schemas.microsoft.com/office/drawing/2014/main" id="{7659D378-B6DA-6D41-8FBA-863C61FE8770}"/>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19" name="Triangle 18">
                <a:extLst>
                  <a:ext uri="{FF2B5EF4-FFF2-40B4-BE49-F238E27FC236}">
                    <a16:creationId xmlns:a16="http://schemas.microsoft.com/office/drawing/2014/main" id="{D632B2CD-A103-3A42-A7C8-DAB3AD1E17F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20" name="TextBox 19">
              <a:extLst>
                <a:ext uri="{FF2B5EF4-FFF2-40B4-BE49-F238E27FC236}">
                  <a16:creationId xmlns:a16="http://schemas.microsoft.com/office/drawing/2014/main" id="{49B87F3C-D98C-9E4D-AC9A-EA7543C7CD94}"/>
                </a:ext>
              </a:extLst>
            </p:cNvPr>
            <p:cNvSpPr txBox="1"/>
            <p:nvPr/>
          </p:nvSpPr>
          <p:spPr>
            <a:xfrm>
              <a:off x="2372325" y="2625233"/>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endParaRPr lang="en-US" sz="1400" b="1" baseline="-25000" dirty="0">
                <a:solidFill>
                  <a:srgbClr val="FF9300"/>
                </a:solidFill>
                <a:latin typeface="Helvetica Neue" charset="0"/>
                <a:ea typeface="Helvetica Neue" charset="0"/>
                <a:cs typeface="Helvetica Neue" charset="0"/>
              </a:endParaRPr>
            </a:p>
          </p:txBody>
        </p:sp>
      </p:grpSp>
      <p:grpSp>
        <p:nvGrpSpPr>
          <p:cNvPr id="37" name="Group 36">
            <a:extLst>
              <a:ext uri="{FF2B5EF4-FFF2-40B4-BE49-F238E27FC236}">
                <a16:creationId xmlns:a16="http://schemas.microsoft.com/office/drawing/2014/main" id="{9E393CF6-12B3-B641-BAC3-BE6875E05F71}"/>
              </a:ext>
            </a:extLst>
          </p:cNvPr>
          <p:cNvGrpSpPr/>
          <p:nvPr/>
        </p:nvGrpSpPr>
        <p:grpSpPr>
          <a:xfrm>
            <a:off x="3900055" y="3485898"/>
            <a:ext cx="1200315" cy="695878"/>
            <a:chOff x="2376055" y="3462750"/>
            <a:chExt cx="1200314" cy="695879"/>
          </a:xfrm>
        </p:grpSpPr>
        <p:grpSp>
          <p:nvGrpSpPr>
            <p:cNvPr id="28" name="Group 27">
              <a:extLst>
                <a:ext uri="{FF2B5EF4-FFF2-40B4-BE49-F238E27FC236}">
                  <a16:creationId xmlns:a16="http://schemas.microsoft.com/office/drawing/2014/main" id="{7A5ECA65-5DAD-FF40-B647-321BE44902D6}"/>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29" name="Rectangle 28">
                <a:extLst>
                  <a:ext uri="{FF2B5EF4-FFF2-40B4-BE49-F238E27FC236}">
                    <a16:creationId xmlns:a16="http://schemas.microsoft.com/office/drawing/2014/main" id="{755E3AB0-73A6-7149-8F5E-3FA863C613DC}"/>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30" name="Triangle 29">
                <a:extLst>
                  <a:ext uri="{FF2B5EF4-FFF2-40B4-BE49-F238E27FC236}">
                    <a16:creationId xmlns:a16="http://schemas.microsoft.com/office/drawing/2014/main" id="{07F15FA7-9F74-1246-9798-C6E6B8C92B7C}"/>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31" name="TextBox 30">
              <a:extLst>
                <a:ext uri="{FF2B5EF4-FFF2-40B4-BE49-F238E27FC236}">
                  <a16:creationId xmlns:a16="http://schemas.microsoft.com/office/drawing/2014/main" id="{65ED9264-9D22-E047-99A7-A1EDDAA5B5F1}"/>
                </a:ext>
              </a:extLst>
            </p:cNvPr>
            <p:cNvSpPr txBox="1"/>
            <p:nvPr/>
          </p:nvSpPr>
          <p:spPr>
            <a:xfrm>
              <a:off x="2376055" y="3464205"/>
              <a:ext cx="1200314" cy="523220"/>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endParaRPr lang="en-US" sz="1400" b="1" baseline="-25000" dirty="0">
                <a:solidFill>
                  <a:srgbClr val="008000"/>
                </a:solidFill>
                <a:latin typeface="Helvetica Neue" charset="0"/>
                <a:ea typeface="Helvetica Neue" charset="0"/>
                <a:cs typeface="Helvetica Neue" charset="0"/>
              </a:endParaRPr>
            </a:p>
          </p:txBody>
        </p:sp>
      </p:grpSp>
      <p:grpSp>
        <p:nvGrpSpPr>
          <p:cNvPr id="38" name="Group 37">
            <a:extLst>
              <a:ext uri="{FF2B5EF4-FFF2-40B4-BE49-F238E27FC236}">
                <a16:creationId xmlns:a16="http://schemas.microsoft.com/office/drawing/2014/main" id="{F3648A48-BA7F-3047-BDA1-4F62DC2DB4C0}"/>
              </a:ext>
            </a:extLst>
          </p:cNvPr>
          <p:cNvGrpSpPr/>
          <p:nvPr/>
        </p:nvGrpSpPr>
        <p:grpSpPr>
          <a:xfrm>
            <a:off x="7875566" y="3101125"/>
            <a:ext cx="1265359" cy="695878"/>
            <a:chOff x="2372324" y="2623778"/>
            <a:chExt cx="1265359" cy="695879"/>
          </a:xfrm>
        </p:grpSpPr>
        <p:grpSp>
          <p:nvGrpSpPr>
            <p:cNvPr id="39" name="Group 38">
              <a:extLst>
                <a:ext uri="{FF2B5EF4-FFF2-40B4-BE49-F238E27FC236}">
                  <a16:creationId xmlns:a16="http://schemas.microsoft.com/office/drawing/2014/main" id="{3D36B6EE-E55F-E242-AD3C-96CBAEF01965}"/>
                </a:ext>
              </a:extLst>
            </p:cNvPr>
            <p:cNvGrpSpPr/>
            <p:nvPr/>
          </p:nvGrpSpPr>
          <p:grpSpPr>
            <a:xfrm>
              <a:off x="2388945" y="2623778"/>
              <a:ext cx="1080633" cy="695879"/>
              <a:chOff x="695898" y="2897841"/>
              <a:chExt cx="378836" cy="249815"/>
            </a:xfrm>
            <a:solidFill>
              <a:schemeClr val="tx1">
                <a:lumMod val="50000"/>
                <a:lumOff val="50000"/>
              </a:schemeClr>
            </a:solidFill>
          </p:grpSpPr>
          <p:sp>
            <p:nvSpPr>
              <p:cNvPr id="41" name="Rectangle 40">
                <a:extLst>
                  <a:ext uri="{FF2B5EF4-FFF2-40B4-BE49-F238E27FC236}">
                    <a16:creationId xmlns:a16="http://schemas.microsoft.com/office/drawing/2014/main" id="{F0AF0FE9-30A7-A54B-84F8-67A7B8985777}"/>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2" name="Triangle 41">
                <a:extLst>
                  <a:ext uri="{FF2B5EF4-FFF2-40B4-BE49-F238E27FC236}">
                    <a16:creationId xmlns:a16="http://schemas.microsoft.com/office/drawing/2014/main" id="{EEAF5660-84CF-0042-90B6-8742ABEF0997}"/>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0" name="TextBox 39">
              <a:extLst>
                <a:ext uri="{FF2B5EF4-FFF2-40B4-BE49-F238E27FC236}">
                  <a16:creationId xmlns:a16="http://schemas.microsoft.com/office/drawing/2014/main" id="{E26EA645-324D-674B-B716-F5AB58FA73DD}"/>
                </a:ext>
              </a:extLst>
            </p:cNvPr>
            <p:cNvSpPr txBox="1"/>
            <p:nvPr/>
          </p:nvSpPr>
          <p:spPr>
            <a:xfrm>
              <a:off x="2372324" y="2625233"/>
              <a:ext cx="1265359" cy="523221"/>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0080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grpSp>
        <p:nvGrpSpPr>
          <p:cNvPr id="43" name="Group 42">
            <a:extLst>
              <a:ext uri="{FF2B5EF4-FFF2-40B4-BE49-F238E27FC236}">
                <a16:creationId xmlns:a16="http://schemas.microsoft.com/office/drawing/2014/main" id="{69E2EBDB-69FA-DF42-8A3A-071EC20DD7FE}"/>
              </a:ext>
            </a:extLst>
          </p:cNvPr>
          <p:cNvGrpSpPr/>
          <p:nvPr/>
        </p:nvGrpSpPr>
        <p:grpSpPr>
          <a:xfrm>
            <a:off x="5584747" y="1599728"/>
            <a:ext cx="1261628" cy="695878"/>
            <a:chOff x="2376055" y="3462750"/>
            <a:chExt cx="1261628" cy="695879"/>
          </a:xfrm>
        </p:grpSpPr>
        <p:grpSp>
          <p:nvGrpSpPr>
            <p:cNvPr id="44" name="Group 43">
              <a:extLst>
                <a:ext uri="{FF2B5EF4-FFF2-40B4-BE49-F238E27FC236}">
                  <a16:creationId xmlns:a16="http://schemas.microsoft.com/office/drawing/2014/main" id="{EDC17E48-1204-6E4F-A5B8-4C43539BABF5}"/>
                </a:ext>
              </a:extLst>
            </p:cNvPr>
            <p:cNvGrpSpPr/>
            <p:nvPr/>
          </p:nvGrpSpPr>
          <p:grpSpPr>
            <a:xfrm>
              <a:off x="2392675" y="3462750"/>
              <a:ext cx="1080633" cy="695879"/>
              <a:chOff x="695898" y="2897841"/>
              <a:chExt cx="378836" cy="249815"/>
            </a:xfrm>
            <a:solidFill>
              <a:schemeClr val="tx1">
                <a:lumMod val="50000"/>
                <a:lumOff val="50000"/>
              </a:schemeClr>
            </a:solidFill>
          </p:grpSpPr>
          <p:sp>
            <p:nvSpPr>
              <p:cNvPr id="46" name="Rectangle 45">
                <a:extLst>
                  <a:ext uri="{FF2B5EF4-FFF2-40B4-BE49-F238E27FC236}">
                    <a16:creationId xmlns:a16="http://schemas.microsoft.com/office/drawing/2014/main" id="{81D63680-C13E-524A-9B94-1D1290548838}"/>
                  </a:ext>
                </a:extLst>
              </p:cNvPr>
              <p:cNvSpPr/>
              <p:nvPr/>
            </p:nvSpPr>
            <p:spPr>
              <a:xfrm>
                <a:off x="695898" y="2897841"/>
                <a:ext cx="378836" cy="249815"/>
              </a:xfrm>
              <a:prstGeom prst="rect">
                <a:avLst/>
              </a:prstGeom>
              <a:grpFill/>
              <a:ln>
                <a:solidFill>
                  <a:schemeClr val="tx1">
                    <a:lumMod val="50000"/>
                    <a:lumOff val="50000"/>
                  </a:schemeClr>
                </a:solidFill>
              </a:ln>
              <a:effectLst>
                <a:outerShdw blurRad="25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sp>
            <p:nvSpPr>
              <p:cNvPr id="47" name="Triangle 46">
                <a:extLst>
                  <a:ext uri="{FF2B5EF4-FFF2-40B4-BE49-F238E27FC236}">
                    <a16:creationId xmlns:a16="http://schemas.microsoft.com/office/drawing/2014/main" id="{4109EDFE-B998-3040-8E85-91F8B2443D69}"/>
                  </a:ext>
                </a:extLst>
              </p:cNvPr>
              <p:cNvSpPr/>
              <p:nvPr/>
            </p:nvSpPr>
            <p:spPr>
              <a:xfrm flipV="1">
                <a:off x="695898" y="2897841"/>
                <a:ext cx="378836" cy="174812"/>
              </a:xfrm>
              <a:prstGeom prst="triangle">
                <a:avLst/>
              </a:prstGeom>
              <a:grp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Helvetica Neue" charset="0"/>
                  <a:ea typeface="Helvetica Neue" charset="0"/>
                  <a:cs typeface="Helvetica Neue" charset="0"/>
                </a:endParaRPr>
              </a:p>
            </p:txBody>
          </p:sp>
        </p:grpSp>
        <p:sp>
          <p:nvSpPr>
            <p:cNvPr id="45" name="TextBox 44">
              <a:extLst>
                <a:ext uri="{FF2B5EF4-FFF2-40B4-BE49-F238E27FC236}">
                  <a16:creationId xmlns:a16="http://schemas.microsoft.com/office/drawing/2014/main" id="{C6EDDCB2-830E-B141-BA75-6DEA8D345C54}"/>
                </a:ext>
              </a:extLst>
            </p:cNvPr>
            <p:cNvSpPr txBox="1"/>
            <p:nvPr/>
          </p:nvSpPr>
          <p:spPr>
            <a:xfrm>
              <a:off x="2376055" y="3464205"/>
              <a:ext cx="1261628" cy="523221"/>
            </a:xfrm>
            <a:prstGeom prst="rect">
              <a:avLst/>
            </a:prstGeom>
            <a:noFill/>
          </p:spPr>
          <p:txBody>
            <a:bodyPr wrap="square" rtlCol="0">
              <a:spAutoFit/>
            </a:bodyPr>
            <a:lstStyle/>
            <a:p>
              <a:r>
                <a:rPr lang="en-US" sz="1400" b="1" dirty="0" err="1">
                  <a:solidFill>
                    <a:schemeClr val="bg1"/>
                  </a:solidFill>
                  <a:latin typeface="Helvetica Neue" charset="0"/>
                  <a:ea typeface="Helvetica Neue" charset="0"/>
                  <a:cs typeface="Helvetica Neue" charset="0"/>
                </a:rPr>
                <a:t>Src</a:t>
              </a:r>
              <a:r>
                <a:rPr lang="en-US" sz="1400" b="1" dirty="0">
                  <a:solidFill>
                    <a:schemeClr val="bg1"/>
                  </a:solidFill>
                  <a:latin typeface="Helvetica Neue" charset="0"/>
                  <a:ea typeface="Helvetica Neue" charset="0"/>
                  <a:cs typeface="Helvetica Neue" charset="0"/>
                </a:rPr>
                <a:t>: </a:t>
              </a:r>
              <a:r>
                <a:rPr lang="en-US" sz="1400" b="1" dirty="0">
                  <a:solidFill>
                    <a:srgbClr val="FF9300"/>
                  </a:solidFill>
                  <a:latin typeface="Helvetica Neue" charset="0"/>
                  <a:ea typeface="Helvetica Neue" charset="0"/>
                  <a:cs typeface="Helvetica Neue" charset="0"/>
                </a:rPr>
                <a:t>DNS</a:t>
              </a:r>
            </a:p>
            <a:p>
              <a:r>
                <a:rPr lang="en-US" sz="1400" b="1" dirty="0" err="1">
                  <a:solidFill>
                    <a:schemeClr val="bg1"/>
                  </a:solidFill>
                  <a:latin typeface="Helvetica Neue" charset="0"/>
                  <a:ea typeface="Helvetica Neue" charset="0"/>
                  <a:cs typeface="Helvetica Neue" charset="0"/>
                </a:rPr>
                <a:t>Dst</a:t>
              </a:r>
              <a:r>
                <a:rPr lang="en-US" sz="1400" b="1" dirty="0">
                  <a:solidFill>
                    <a:schemeClr val="bg1"/>
                  </a:solidFill>
                  <a:latin typeface="Helvetica Neue" charset="0"/>
                  <a:ea typeface="Helvetica Neue" charset="0"/>
                  <a:cs typeface="Helvetica Neue" charset="0"/>
                </a:rPr>
                <a:t>: </a:t>
              </a:r>
              <a:r>
                <a:rPr lang="en-US" sz="1400" b="1" dirty="0">
                  <a:solidFill>
                    <a:srgbClr val="FFFF00"/>
                  </a:solidFill>
                  <a:latin typeface="Helvetica Neue" charset="0"/>
                  <a:ea typeface="Helvetica Neue" charset="0"/>
                  <a:cs typeface="Helvetica Neue" charset="0"/>
                </a:rPr>
                <a:t>Victim</a:t>
              </a:r>
              <a:endParaRPr lang="en-US" sz="1400" b="1" baseline="-25000" dirty="0">
                <a:solidFill>
                  <a:srgbClr val="FFFF00"/>
                </a:solidFill>
                <a:latin typeface="Helvetica Neue" charset="0"/>
                <a:ea typeface="Helvetica Neue" charset="0"/>
                <a:cs typeface="Helvetica Neue" charset="0"/>
              </a:endParaRPr>
            </a:p>
          </p:txBody>
        </p:sp>
      </p:grpSp>
      <p:sp>
        <p:nvSpPr>
          <p:cNvPr id="48" name="TextBox 47">
            <a:extLst>
              <a:ext uri="{FF2B5EF4-FFF2-40B4-BE49-F238E27FC236}">
                <a16:creationId xmlns:a16="http://schemas.microsoft.com/office/drawing/2014/main" id="{B3B34662-FDC6-B440-9058-4B809D14BC53}"/>
              </a:ext>
            </a:extLst>
          </p:cNvPr>
          <p:cNvSpPr txBox="1"/>
          <p:nvPr/>
        </p:nvSpPr>
        <p:spPr>
          <a:xfrm>
            <a:off x="5850577" y="1244843"/>
            <a:ext cx="676788" cy="369332"/>
          </a:xfrm>
          <a:prstGeom prst="rect">
            <a:avLst/>
          </a:prstGeom>
          <a:noFill/>
        </p:spPr>
        <p:txBody>
          <a:bodyPr wrap="none" rtlCol="0">
            <a:spAutoFit/>
          </a:bodyPr>
          <a:lstStyle/>
          <a:p>
            <a:r>
              <a:rPr lang="en-US" b="1" dirty="0">
                <a:solidFill>
                  <a:srgbClr val="FF9300"/>
                </a:solidFill>
                <a:latin typeface="Helvetica Neue" charset="0"/>
                <a:ea typeface="Helvetica Neue" charset="0"/>
                <a:cs typeface="Helvetica Neue" charset="0"/>
              </a:rPr>
              <a:t>DNS</a:t>
            </a:r>
          </a:p>
        </p:txBody>
      </p:sp>
      <p:sp>
        <p:nvSpPr>
          <p:cNvPr id="49" name="TextBox 48">
            <a:extLst>
              <a:ext uri="{FF2B5EF4-FFF2-40B4-BE49-F238E27FC236}">
                <a16:creationId xmlns:a16="http://schemas.microsoft.com/office/drawing/2014/main" id="{CDE026BB-6047-2045-9909-EFF6E9081BC2}"/>
              </a:ext>
            </a:extLst>
          </p:cNvPr>
          <p:cNvSpPr txBox="1"/>
          <p:nvPr/>
        </p:nvSpPr>
        <p:spPr>
          <a:xfrm>
            <a:off x="8136588" y="2599997"/>
            <a:ext cx="676788" cy="369332"/>
          </a:xfrm>
          <a:prstGeom prst="rect">
            <a:avLst/>
          </a:prstGeom>
          <a:noFill/>
        </p:spPr>
        <p:txBody>
          <a:bodyPr wrap="none" rtlCol="0">
            <a:spAutoFit/>
          </a:bodyPr>
          <a:lstStyle/>
          <a:p>
            <a:r>
              <a:rPr lang="en-US" b="1" dirty="0">
                <a:solidFill>
                  <a:srgbClr val="008000"/>
                </a:solidFill>
                <a:latin typeface="Helvetica Neue" charset="0"/>
                <a:ea typeface="Helvetica Neue" charset="0"/>
                <a:cs typeface="Helvetica Neue" charset="0"/>
              </a:rPr>
              <a:t>DNS</a:t>
            </a:r>
          </a:p>
        </p:txBody>
      </p:sp>
      <p:sp>
        <p:nvSpPr>
          <p:cNvPr id="50" name="TextBox 49">
            <a:extLst>
              <a:ext uri="{FF2B5EF4-FFF2-40B4-BE49-F238E27FC236}">
                <a16:creationId xmlns:a16="http://schemas.microsoft.com/office/drawing/2014/main" id="{51FA7F18-A22F-FC4B-9744-52D8E608A6CA}"/>
              </a:ext>
            </a:extLst>
          </p:cNvPr>
          <p:cNvSpPr txBox="1"/>
          <p:nvPr/>
        </p:nvSpPr>
        <p:spPr>
          <a:xfrm>
            <a:off x="2886283" y="3748075"/>
            <a:ext cx="1045479" cy="369332"/>
          </a:xfrm>
          <a:prstGeom prst="rect">
            <a:avLst/>
          </a:prstGeom>
          <a:noFill/>
        </p:spPr>
        <p:txBody>
          <a:bodyPr wrap="none" rtlCol="0">
            <a:spAutoFit/>
          </a:bodyPr>
          <a:lstStyle/>
          <a:p>
            <a:r>
              <a:rPr lang="en-US" dirty="0">
                <a:solidFill>
                  <a:srgbClr val="FF0000"/>
                </a:solidFill>
                <a:latin typeface="Helvetica Neue" charset="0"/>
                <a:ea typeface="Helvetica Neue" charset="0"/>
                <a:cs typeface="Helvetica Neue" charset="0"/>
              </a:rPr>
              <a:t>Attacker</a:t>
            </a:r>
          </a:p>
        </p:txBody>
      </p:sp>
      <p:sp>
        <p:nvSpPr>
          <p:cNvPr id="51" name="TextBox 50">
            <a:extLst>
              <a:ext uri="{FF2B5EF4-FFF2-40B4-BE49-F238E27FC236}">
                <a16:creationId xmlns:a16="http://schemas.microsoft.com/office/drawing/2014/main" id="{7DA4B667-FD06-4D4E-BBCF-26254B14D969}"/>
              </a:ext>
            </a:extLst>
          </p:cNvPr>
          <p:cNvSpPr txBox="1"/>
          <p:nvPr/>
        </p:nvSpPr>
        <p:spPr>
          <a:xfrm>
            <a:off x="5703333" y="5528196"/>
            <a:ext cx="816890" cy="369332"/>
          </a:xfrm>
          <a:prstGeom prst="rect">
            <a:avLst/>
          </a:prstGeom>
          <a:noFill/>
        </p:spPr>
        <p:txBody>
          <a:bodyPr wrap="none" rtlCol="0">
            <a:spAutoFit/>
          </a:bodyPr>
          <a:lstStyle/>
          <a:p>
            <a:r>
              <a:rPr lang="en-US" dirty="0">
                <a:latin typeface="Helvetica Neue" charset="0"/>
                <a:ea typeface="Helvetica Neue" charset="0"/>
                <a:cs typeface="Helvetica Neue" charset="0"/>
              </a:rPr>
              <a:t>Victim</a:t>
            </a:r>
          </a:p>
        </p:txBody>
      </p:sp>
      <p:sp>
        <p:nvSpPr>
          <p:cNvPr id="55" name="Rounded Rectangle 54">
            <a:extLst>
              <a:ext uri="{FF2B5EF4-FFF2-40B4-BE49-F238E27FC236}">
                <a16:creationId xmlns:a16="http://schemas.microsoft.com/office/drawing/2014/main" id="{DDB78E1C-FFA3-A746-B5BE-00F41780BD82}"/>
              </a:ext>
            </a:extLst>
          </p:cNvPr>
          <p:cNvSpPr/>
          <p:nvPr/>
        </p:nvSpPr>
        <p:spPr>
          <a:xfrm>
            <a:off x="1742302" y="4710886"/>
            <a:ext cx="8762999" cy="135315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Helvetica Neue" charset="0"/>
                <a:ea typeface="Helvetica Neue" charset="0"/>
                <a:cs typeface="Helvetica Neue" charset="0"/>
              </a:rPr>
              <a:t>Identify hosts that receive</a:t>
            </a:r>
            <a:r>
              <a:rPr lang="en-US" sz="3200" b="1" dirty="0">
                <a:solidFill>
                  <a:srgbClr val="C00000"/>
                </a:solidFill>
                <a:latin typeface="Helvetica Neue" charset="0"/>
                <a:ea typeface="Helvetica Neue" charset="0"/>
                <a:cs typeface="Helvetica Neue" charset="0"/>
              </a:rPr>
              <a:t> </a:t>
            </a:r>
          </a:p>
          <a:p>
            <a:pPr algn="ctr"/>
            <a:r>
              <a:rPr lang="en-US" sz="3200" b="1" dirty="0">
                <a:solidFill>
                  <a:srgbClr val="FF0000"/>
                </a:solidFill>
                <a:latin typeface="Helvetica Neue" charset="0"/>
                <a:ea typeface="Helvetica Neue" charset="0"/>
                <a:cs typeface="Helvetica Neue" charset="0"/>
              </a:rPr>
              <a:t>DNS responses </a:t>
            </a:r>
            <a:r>
              <a:rPr lang="en-US" sz="3200" b="1" dirty="0">
                <a:solidFill>
                  <a:schemeClr val="tx1"/>
                </a:solidFill>
                <a:latin typeface="Helvetica Neue" charset="0"/>
                <a:ea typeface="Helvetica Neue" charset="0"/>
                <a:cs typeface="Helvetica Neue" charset="0"/>
              </a:rPr>
              <a:t>from many</a:t>
            </a:r>
            <a:r>
              <a:rPr lang="en-US" sz="3200" b="1" dirty="0">
                <a:solidFill>
                  <a:srgbClr val="C00000"/>
                </a:solidFill>
                <a:latin typeface="Helvetica Neue" charset="0"/>
                <a:ea typeface="Helvetica Neue" charset="0"/>
                <a:cs typeface="Helvetica Neue" charset="0"/>
              </a:rPr>
              <a:t> </a:t>
            </a:r>
            <a:r>
              <a:rPr lang="en-US" sz="3200" b="1" dirty="0">
                <a:solidFill>
                  <a:srgbClr val="FF0000"/>
                </a:solidFill>
                <a:latin typeface="Helvetica Neue" charset="0"/>
                <a:ea typeface="Helvetica Neue" charset="0"/>
                <a:cs typeface="Helvetica Neue" charset="0"/>
              </a:rPr>
              <a:t>distinct sources </a:t>
            </a:r>
            <a:endParaRPr lang="en-US" sz="32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371034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8.33333E-7 2.22222E-6 L 0.42361 -0.05324 " pathEditMode="relative" rAng="0" ptsTypes="AA">
                                      <p:cBhvr>
                                        <p:cTn id="22" dur="1000" fill="hold"/>
                                        <p:tgtEl>
                                          <p:spTgt spid="37"/>
                                        </p:tgtEl>
                                        <p:attrNameLst>
                                          <p:attrName>ppt_x</p:attrName>
                                          <p:attrName>ppt_y</p:attrName>
                                        </p:attrNameLst>
                                      </p:cBhvr>
                                      <p:rCtr x="21181" y="-2662"/>
                                    </p:animMotion>
                                  </p:childTnLst>
                                  <p:subTnLst>
                                    <p:set>
                                      <p:cBhvr override="childStyle">
                                        <p:cTn dur="1" fill="hold" display="0" masterRel="sameClick" afterEffect="1">
                                          <p:stCondLst>
                                            <p:cond evt="end" delay="0">
                                              <p:tn val="21"/>
                                            </p:cond>
                                          </p:stCondLst>
                                        </p:cTn>
                                        <p:tgtEl>
                                          <p:spTgt spid="37"/>
                                        </p:tgtEl>
                                        <p:attrNameLst>
                                          <p:attrName>style.visibility</p:attrName>
                                        </p:attrNameLst>
                                      </p:cBhvr>
                                      <p:to>
                                        <p:strVal val="hidden"/>
                                      </p:to>
                                    </p:set>
                                  </p:subTnLst>
                                </p:cTn>
                              </p:par>
                              <p:par>
                                <p:cTn id="23" presetID="0" presetClass="path" presetSubtype="0" accel="50000" decel="50000" fill="hold" nodeType="withEffect">
                                  <p:stCondLst>
                                    <p:cond delay="0"/>
                                  </p:stCondLst>
                                  <p:childTnLst>
                                    <p:animMotion origin="layout" path="M -0.00243 0.00533 L 0.18472 -0.15254 " pathEditMode="relative" rAng="0" ptsTypes="AA">
                                      <p:cBhvr>
                                        <p:cTn id="24" dur="1000" fill="hold"/>
                                        <p:tgtEl>
                                          <p:spTgt spid="36"/>
                                        </p:tgtEl>
                                        <p:attrNameLst>
                                          <p:attrName>ppt_x</p:attrName>
                                          <p:attrName>ppt_y</p:attrName>
                                        </p:attrNameLst>
                                      </p:cBhvr>
                                      <p:rCtr x="9358" y="-7894"/>
                                    </p:animMotion>
                                  </p:childTnLst>
                                  <p:subTnLst>
                                    <p:set>
                                      <p:cBhvr override="childStyle">
                                        <p:cTn dur="1" fill="hold" display="0" masterRel="sameClick" afterEffect="1">
                                          <p:stCondLst>
                                            <p:cond evt="end" delay="0">
                                              <p:tn val="23"/>
                                            </p:cond>
                                          </p:stCondLst>
                                        </p:cTn>
                                        <p:tgtEl>
                                          <p:spTgt spid="36"/>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0" presetClass="path" presetSubtype="0" accel="50000" decel="50000" fill="hold" nodeType="withEffect">
                                  <p:stCondLst>
                                    <p:cond delay="0"/>
                                  </p:stCondLst>
                                  <p:childTnLst>
                                    <p:animMotion origin="layout" path="M -0.01059 0.00416 L -0.01059 0.47616 " pathEditMode="relative" rAng="0" ptsTypes="AA">
                                      <p:cBhvr>
                                        <p:cTn id="32" dur="1000" fill="hold"/>
                                        <p:tgtEl>
                                          <p:spTgt spid="43"/>
                                        </p:tgtEl>
                                        <p:attrNameLst>
                                          <p:attrName>ppt_x</p:attrName>
                                          <p:attrName>ppt_y</p:attrName>
                                        </p:attrNameLst>
                                      </p:cBhvr>
                                      <p:rCtr x="0" y="23588"/>
                                    </p:animMotion>
                                  </p:childTnLst>
                                </p:cTn>
                              </p:par>
                              <p:par>
                                <p:cTn id="33" presetID="0" presetClass="path" presetSubtype="0" accel="50000" decel="50000" fill="hold" nodeType="withEffect">
                                  <p:stCondLst>
                                    <p:cond delay="0"/>
                                  </p:stCondLst>
                                  <p:childTnLst>
                                    <p:animMotion origin="layout" path="M 0.00243 0.00162 L -0.1375 0.00162 L -0.26303 0.14074 C -0.26285 0.18032 -0.26268 0.21967 -0.26233 0.25926 " pathEditMode="relative" rAng="0" ptsTypes="AAAA">
                                      <p:cBhvr>
                                        <p:cTn id="34" dur="1000" fill="hold"/>
                                        <p:tgtEl>
                                          <p:spTgt spid="38"/>
                                        </p:tgtEl>
                                        <p:attrNameLst>
                                          <p:attrName>ppt_x</p:attrName>
                                          <p:attrName>ppt_y</p:attrName>
                                        </p:attrNameLst>
                                      </p:cBhvr>
                                      <p:rCtr x="-13281" y="12870"/>
                                    </p:animMotion>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p:bldP spid="50" grpId="0"/>
      <p:bldP spid="51" grpId="0"/>
      <p:bldP spid="5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IoT-Based Denial of Service</a:t>
            </a:r>
          </a:p>
        </p:txBody>
      </p:sp>
      <p:pic>
        <p:nvPicPr>
          <p:cNvPr id="4" name="Picture 3"/>
          <p:cNvPicPr>
            <a:picLocks noChangeAspect="1"/>
          </p:cNvPicPr>
          <p:nvPr/>
        </p:nvPicPr>
        <p:blipFill>
          <a:blip r:embed="rId2"/>
          <a:stretch>
            <a:fillRect/>
          </a:stretch>
        </p:blipFill>
        <p:spPr>
          <a:xfrm>
            <a:off x="3552894" y="1522307"/>
            <a:ext cx="4737356" cy="5335695"/>
          </a:xfrm>
          <a:prstGeom prst="rect">
            <a:avLst/>
          </a:prstGeom>
        </p:spPr>
      </p:pic>
      <p:pic>
        <p:nvPicPr>
          <p:cNvPr id="5" name="Picture 4"/>
          <p:cNvPicPr>
            <a:picLocks noChangeAspect="1"/>
          </p:cNvPicPr>
          <p:nvPr/>
        </p:nvPicPr>
        <p:blipFill>
          <a:blip r:embed="rId3"/>
          <a:stretch>
            <a:fillRect/>
          </a:stretch>
        </p:blipFill>
        <p:spPr>
          <a:xfrm>
            <a:off x="1524000" y="2488257"/>
            <a:ext cx="9144000" cy="1060561"/>
          </a:xfrm>
          <a:prstGeom prst="rect">
            <a:avLst/>
          </a:prstGeom>
        </p:spPr>
      </p:pic>
    </p:spTree>
    <p:extLst>
      <p:ext uri="{BB962C8B-B14F-4D97-AF65-F5344CB8AC3E}">
        <p14:creationId xmlns:p14="http://schemas.microsoft.com/office/powerpoint/2010/main" val="871176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Mirai</a:t>
            </a:r>
            <a:r>
              <a:rPr lang="en-US" dirty="0"/>
              <a:t> </a:t>
            </a:r>
            <a:r>
              <a:rPr lang="en-US" dirty="0" err="1"/>
              <a:t>DDoS</a:t>
            </a:r>
            <a:r>
              <a:rPr lang="en-US" dirty="0"/>
              <a:t> Post-Mortem</a:t>
            </a:r>
          </a:p>
        </p:txBody>
      </p:sp>
      <p:sp>
        <p:nvSpPr>
          <p:cNvPr id="3" name="TextBox 2"/>
          <p:cNvSpPr txBox="1"/>
          <p:nvPr/>
        </p:nvSpPr>
        <p:spPr>
          <a:xfrm>
            <a:off x="2067172" y="1499463"/>
            <a:ext cx="7476553" cy="4524315"/>
          </a:xfrm>
          <a:prstGeom prst="rect">
            <a:avLst/>
          </a:prstGeom>
          <a:noFill/>
        </p:spPr>
        <p:txBody>
          <a:bodyPr wrap="square" rtlCol="0">
            <a:spAutoFit/>
          </a:bodyPr>
          <a:lstStyle/>
          <a:p>
            <a:r>
              <a:rPr lang="en-US" dirty="0"/>
              <a:t>“During a </a:t>
            </a:r>
            <a:r>
              <a:rPr lang="en-US" dirty="0" err="1"/>
              <a:t>DDoS</a:t>
            </a:r>
            <a:r>
              <a:rPr lang="en-US" dirty="0"/>
              <a:t> which uses the DNS protocol </a:t>
            </a:r>
            <a:r>
              <a:rPr lang="en-US" b="1" dirty="0">
                <a:solidFill>
                  <a:srgbClr val="C0504D"/>
                </a:solidFill>
              </a:rPr>
              <a:t>it can be difficult to distinguish legitimate traffic from attack traffic</a:t>
            </a:r>
            <a:r>
              <a:rPr lang="en-US" dirty="0"/>
              <a:t>. For example, the impact of the attack generated a </a:t>
            </a:r>
            <a:r>
              <a:rPr lang="en-US" b="1" dirty="0">
                <a:solidFill>
                  <a:srgbClr val="C0504D"/>
                </a:solidFill>
              </a:rPr>
              <a:t>storm of legitimate retry activity </a:t>
            </a:r>
            <a:r>
              <a:rPr lang="en-US" dirty="0"/>
              <a:t>as recursive servers attempted to refresh their caches, creating 10-20X normal traffic volume across a large number of IP addresses. When DNS traffic congestion occurs, </a:t>
            </a:r>
            <a:r>
              <a:rPr lang="en-US" b="1" dirty="0">
                <a:solidFill>
                  <a:srgbClr val="C0504D"/>
                </a:solidFill>
              </a:rPr>
              <a:t>legitimate retries can further contribute to traffic volume</a:t>
            </a:r>
            <a:r>
              <a:rPr lang="en-US" dirty="0"/>
              <a:t>. </a:t>
            </a:r>
          </a:p>
          <a:p>
            <a:endParaRPr lang="en-US" dirty="0"/>
          </a:p>
          <a:p>
            <a:r>
              <a:rPr lang="en-US" dirty="0"/>
              <a:t>We saw both attack and legitimate traffic coming from millions of IPs across all geographies. It appears the malicious attacks were sourced from at least one botnet, with the retry storm providing a false indicator of a significantly larger set of endpoints than we now know it to be. </a:t>
            </a:r>
            <a:r>
              <a:rPr lang="en-US" b="1" dirty="0">
                <a:solidFill>
                  <a:srgbClr val="C0504D"/>
                </a:solidFill>
              </a:rPr>
              <a:t>We are still working on analyzing the data but the estimate at the time of this report is up to 100,000 malicious endpoints. </a:t>
            </a:r>
            <a:r>
              <a:rPr lang="en-US" dirty="0"/>
              <a:t>We are able to confirm that a significant volume of attack traffic originated from </a:t>
            </a:r>
            <a:r>
              <a:rPr lang="en-US" dirty="0" err="1"/>
              <a:t>Mirai</a:t>
            </a:r>
            <a:r>
              <a:rPr lang="en-US" dirty="0"/>
              <a:t>-based botnets.</a:t>
            </a:r>
          </a:p>
        </p:txBody>
      </p:sp>
    </p:spTree>
    <p:extLst>
      <p:ext uri="{BB962C8B-B14F-4D97-AF65-F5344CB8AC3E}">
        <p14:creationId xmlns:p14="http://schemas.microsoft.com/office/powerpoint/2010/main" val="3953837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SPAM and MESSAGE ABUSE</a:t>
            </a:r>
          </a:p>
        </p:txBody>
      </p:sp>
    </p:spTree>
    <p:extLst>
      <p:ext uri="{BB962C8B-B14F-4D97-AF65-F5344CB8AC3E}">
        <p14:creationId xmlns:p14="http://schemas.microsoft.com/office/powerpoint/2010/main" val="2332932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Problem</a:t>
            </a:r>
          </a:p>
        </p:txBody>
      </p:sp>
      <p:sp>
        <p:nvSpPr>
          <p:cNvPr id="3" name="Text Placeholder 2"/>
          <p:cNvSpPr>
            <a:spLocks noGrp="1"/>
          </p:cNvSpPr>
          <p:nvPr>
            <p:ph type="body" idx="1"/>
          </p:nvPr>
        </p:nvSpPr>
        <p:spPr>
          <a:xfrm>
            <a:off x="1835702" y="1691851"/>
            <a:ext cx="8238647" cy="4555200"/>
          </a:xfrm>
        </p:spPr>
        <p:txBody>
          <a:bodyPr>
            <a:noAutofit/>
          </a:bodyPr>
          <a:lstStyle/>
          <a:p>
            <a:pPr marL="285744" indent="-285744">
              <a:buFont typeface="Arial"/>
              <a:buChar char="•"/>
            </a:pPr>
            <a:r>
              <a:rPr lang="en-US" dirty="0"/>
              <a:t>Increasing number of Internet-connected IoT devices in consumer homes.</a:t>
            </a:r>
          </a:p>
          <a:p>
            <a:pPr marL="285744" indent="-285744">
              <a:buFont typeface="Arial"/>
              <a:buChar char="•"/>
            </a:pPr>
            <a:endParaRPr lang="en-US" dirty="0"/>
          </a:p>
          <a:p>
            <a:pPr marL="285744" indent="-285744">
              <a:buFont typeface="Arial"/>
              <a:buChar char="•"/>
            </a:pPr>
            <a:r>
              <a:rPr lang="en-US" dirty="0"/>
              <a:t>Devices ship with security &amp; privacy flaws.</a:t>
            </a:r>
          </a:p>
          <a:p>
            <a:pPr marL="285744" indent="-285744">
              <a:buFont typeface="Arial"/>
              <a:buChar char="•"/>
            </a:pPr>
            <a:endParaRPr lang="en-US" dirty="0"/>
          </a:p>
          <a:p>
            <a:pPr marL="285744" indent="-285744">
              <a:buFont typeface="Arial"/>
              <a:buChar char="•"/>
            </a:pPr>
            <a:r>
              <a:rPr lang="en-US" b="1" dirty="0"/>
              <a:t>Cannot rely on manufacturers to secure software or devices</a:t>
            </a:r>
          </a:p>
        </p:txBody>
      </p:sp>
      <p:sp>
        <p:nvSpPr>
          <p:cNvPr id="4" name="Slide Number Placeholder 3"/>
          <p:cNvSpPr>
            <a:spLocks noGrp="1"/>
          </p:cNvSpPr>
          <p:nvPr>
            <p:ph type="sldNum" idx="12"/>
          </p:nvPr>
        </p:nvSpPr>
        <p:spPr/>
        <p:txBody>
          <a:bodyPr/>
          <a:lstStyle/>
          <a:p>
            <a:fld id="{00000000-1234-1234-1234-123412341234}" type="slidenum">
              <a:rPr lang="en" smtClean="0"/>
              <a:pPr/>
              <a:t>40</a:t>
            </a:fld>
            <a:endParaRPr lang="en"/>
          </a:p>
        </p:txBody>
      </p:sp>
    </p:spTree>
    <p:extLst>
      <p:ext uri="{BB962C8B-B14F-4D97-AF65-F5344CB8AC3E}">
        <p14:creationId xmlns:p14="http://schemas.microsoft.com/office/powerpoint/2010/main" val="1382307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835705" y="372535"/>
            <a:ext cx="8520599" cy="763599"/>
          </a:xfrm>
          <a:prstGeom prst="rect">
            <a:avLst/>
          </a:prstGeom>
        </p:spPr>
        <p:txBody>
          <a:bodyPr vert="horz" wrap="square" lIns="91425" tIns="91425" rIns="91425" bIns="91425" numCol="1" rtlCol="0" anchor="t" anchorCtr="0" compatLnSpc="1">
            <a:prstTxWarp prst="textNoShape">
              <a:avLst/>
            </a:prstTxWarp>
            <a:noAutofit/>
          </a:bodyPr>
          <a:lstStyle/>
          <a:p>
            <a:r>
              <a:rPr lang="en-US" dirty="0"/>
              <a:t>Insecure Devices are Proliferating</a:t>
            </a:r>
            <a:endParaRPr lang="en" dirty="0"/>
          </a:p>
        </p:txBody>
      </p:sp>
      <p:pic>
        <p:nvPicPr>
          <p:cNvPr id="85" name="Shape 85"/>
          <p:cNvPicPr preferRelativeResize="0"/>
          <p:nvPr/>
        </p:nvPicPr>
        <p:blipFill>
          <a:blip r:embed="rId3">
            <a:alphaModFix/>
          </a:blip>
          <a:stretch>
            <a:fillRect/>
          </a:stretch>
        </p:blipFill>
        <p:spPr>
          <a:xfrm>
            <a:off x="2402429" y="3104937"/>
            <a:ext cx="1089875" cy="1453167"/>
          </a:xfrm>
          <a:prstGeom prst="rect">
            <a:avLst/>
          </a:prstGeom>
          <a:noFill/>
          <a:ln>
            <a:noFill/>
          </a:ln>
        </p:spPr>
      </p:pic>
      <p:pic>
        <p:nvPicPr>
          <p:cNvPr id="86" name="Shape 86"/>
          <p:cNvPicPr preferRelativeResize="0"/>
          <p:nvPr/>
        </p:nvPicPr>
        <p:blipFill>
          <a:blip r:embed="rId4">
            <a:alphaModFix/>
          </a:blip>
          <a:stretch>
            <a:fillRect/>
          </a:stretch>
        </p:blipFill>
        <p:spPr>
          <a:xfrm>
            <a:off x="1523993" y="4436324"/>
            <a:ext cx="904324" cy="887133"/>
          </a:xfrm>
          <a:prstGeom prst="rect">
            <a:avLst/>
          </a:prstGeom>
          <a:noFill/>
          <a:ln>
            <a:noFill/>
          </a:ln>
        </p:spPr>
      </p:pic>
      <p:pic>
        <p:nvPicPr>
          <p:cNvPr id="87" name="Shape 87"/>
          <p:cNvPicPr preferRelativeResize="0"/>
          <p:nvPr/>
        </p:nvPicPr>
        <p:blipFill rotWithShape="1">
          <a:blip r:embed="rId5">
            <a:alphaModFix/>
          </a:blip>
          <a:srcRect l="22700" t="15712" r="21426" b="19679"/>
          <a:stretch/>
        </p:blipFill>
        <p:spPr>
          <a:xfrm>
            <a:off x="1619179" y="2604233"/>
            <a:ext cx="608949" cy="938832"/>
          </a:xfrm>
          <a:prstGeom prst="rect">
            <a:avLst/>
          </a:prstGeom>
          <a:noFill/>
          <a:ln>
            <a:noFill/>
          </a:ln>
        </p:spPr>
      </p:pic>
      <p:pic>
        <p:nvPicPr>
          <p:cNvPr id="88" name="Shape 88"/>
          <p:cNvPicPr preferRelativeResize="0"/>
          <p:nvPr/>
        </p:nvPicPr>
        <p:blipFill>
          <a:blip r:embed="rId6">
            <a:alphaModFix/>
          </a:blip>
          <a:stretch>
            <a:fillRect/>
          </a:stretch>
        </p:blipFill>
        <p:spPr>
          <a:xfrm>
            <a:off x="5784953" y="5419467"/>
            <a:ext cx="1089875" cy="1220148"/>
          </a:xfrm>
          <a:prstGeom prst="rect">
            <a:avLst/>
          </a:prstGeom>
          <a:noFill/>
          <a:ln>
            <a:noFill/>
          </a:ln>
        </p:spPr>
      </p:pic>
      <p:pic>
        <p:nvPicPr>
          <p:cNvPr id="89" name="Shape 89"/>
          <p:cNvPicPr preferRelativeResize="0"/>
          <p:nvPr/>
        </p:nvPicPr>
        <p:blipFill>
          <a:blip r:embed="rId7">
            <a:alphaModFix/>
          </a:blip>
          <a:stretch>
            <a:fillRect/>
          </a:stretch>
        </p:blipFill>
        <p:spPr>
          <a:xfrm>
            <a:off x="3769011" y="5249064"/>
            <a:ext cx="1315351" cy="1290333"/>
          </a:xfrm>
          <a:prstGeom prst="rect">
            <a:avLst/>
          </a:prstGeom>
          <a:noFill/>
          <a:ln>
            <a:noFill/>
          </a:ln>
        </p:spPr>
      </p:pic>
      <p:pic>
        <p:nvPicPr>
          <p:cNvPr id="90" name="Shape 90"/>
          <p:cNvPicPr preferRelativeResize="0"/>
          <p:nvPr/>
        </p:nvPicPr>
        <p:blipFill>
          <a:blip r:embed="rId8">
            <a:alphaModFix/>
          </a:blip>
          <a:stretch>
            <a:fillRect/>
          </a:stretch>
        </p:blipFill>
        <p:spPr>
          <a:xfrm>
            <a:off x="5784961" y="1356964"/>
            <a:ext cx="1396600" cy="1862133"/>
          </a:xfrm>
          <a:prstGeom prst="rect">
            <a:avLst/>
          </a:prstGeom>
          <a:noFill/>
          <a:ln>
            <a:noFill/>
          </a:ln>
        </p:spPr>
      </p:pic>
      <p:pic>
        <p:nvPicPr>
          <p:cNvPr id="91" name="Shape 91"/>
          <p:cNvPicPr preferRelativeResize="0"/>
          <p:nvPr/>
        </p:nvPicPr>
        <p:blipFill>
          <a:blip r:embed="rId9">
            <a:alphaModFix/>
          </a:blip>
          <a:stretch>
            <a:fillRect/>
          </a:stretch>
        </p:blipFill>
        <p:spPr>
          <a:xfrm>
            <a:off x="3575323" y="1454353"/>
            <a:ext cx="862424" cy="1149899"/>
          </a:xfrm>
          <a:prstGeom prst="rect">
            <a:avLst/>
          </a:prstGeom>
          <a:noFill/>
          <a:ln>
            <a:noFill/>
          </a:ln>
        </p:spPr>
      </p:pic>
      <p:pic>
        <p:nvPicPr>
          <p:cNvPr id="93" name="Shape 93"/>
          <p:cNvPicPr preferRelativeResize="0"/>
          <p:nvPr/>
        </p:nvPicPr>
        <p:blipFill>
          <a:blip r:embed="rId10">
            <a:alphaModFix/>
          </a:blip>
          <a:stretch>
            <a:fillRect/>
          </a:stretch>
        </p:blipFill>
        <p:spPr>
          <a:xfrm>
            <a:off x="8982426" y="3104949"/>
            <a:ext cx="1536975" cy="1961232"/>
          </a:xfrm>
          <a:prstGeom prst="rect">
            <a:avLst/>
          </a:prstGeom>
          <a:noFill/>
          <a:ln>
            <a:noFill/>
          </a:ln>
        </p:spPr>
      </p:pic>
      <p:cxnSp>
        <p:nvCxnSpPr>
          <p:cNvPr id="94" name="Shape 94"/>
          <p:cNvCxnSpPr>
            <a:stCxn id="90" idx="2"/>
          </p:cNvCxnSpPr>
          <p:nvPr/>
        </p:nvCxnSpPr>
        <p:spPr>
          <a:xfrm>
            <a:off x="6483261" y="3219097"/>
            <a:ext cx="349200" cy="866400"/>
          </a:xfrm>
          <a:prstGeom prst="straightConnector1">
            <a:avLst/>
          </a:prstGeom>
          <a:noFill/>
          <a:ln w="38100" cap="flat" cmpd="sng">
            <a:solidFill>
              <a:srgbClr val="4A86E8"/>
            </a:solidFill>
            <a:prstDash val="dash"/>
            <a:round/>
            <a:headEnd type="none" w="lg" len="lg"/>
            <a:tailEnd type="none" w="lg" len="lg"/>
          </a:ln>
        </p:spPr>
      </p:cxnSp>
      <p:cxnSp>
        <p:nvCxnSpPr>
          <p:cNvPr id="95" name="Shape 95"/>
          <p:cNvCxnSpPr>
            <a:stCxn id="91" idx="2"/>
          </p:cNvCxnSpPr>
          <p:nvPr/>
        </p:nvCxnSpPr>
        <p:spPr>
          <a:xfrm>
            <a:off x="4006535" y="2604251"/>
            <a:ext cx="2825700" cy="1481200"/>
          </a:xfrm>
          <a:prstGeom prst="straightConnector1">
            <a:avLst/>
          </a:prstGeom>
          <a:noFill/>
          <a:ln w="38100" cap="flat" cmpd="sng">
            <a:solidFill>
              <a:srgbClr val="4A86E8"/>
            </a:solidFill>
            <a:prstDash val="dash"/>
            <a:round/>
            <a:headEnd type="none" w="lg" len="lg"/>
            <a:tailEnd type="none" w="lg" len="lg"/>
          </a:ln>
        </p:spPr>
      </p:cxnSp>
      <p:cxnSp>
        <p:nvCxnSpPr>
          <p:cNvPr id="96" name="Shape 96"/>
          <p:cNvCxnSpPr>
            <a:stCxn id="85" idx="3"/>
          </p:cNvCxnSpPr>
          <p:nvPr/>
        </p:nvCxnSpPr>
        <p:spPr>
          <a:xfrm>
            <a:off x="3492301" y="3831516"/>
            <a:ext cx="3339900" cy="254000"/>
          </a:xfrm>
          <a:prstGeom prst="straightConnector1">
            <a:avLst/>
          </a:prstGeom>
          <a:noFill/>
          <a:ln w="38100" cap="flat" cmpd="sng">
            <a:solidFill>
              <a:srgbClr val="4A86E8"/>
            </a:solidFill>
            <a:prstDash val="dash"/>
            <a:round/>
            <a:headEnd type="none" w="lg" len="lg"/>
            <a:tailEnd type="none" w="lg" len="lg"/>
          </a:ln>
        </p:spPr>
      </p:cxnSp>
      <p:cxnSp>
        <p:nvCxnSpPr>
          <p:cNvPr id="97" name="Shape 97"/>
          <p:cNvCxnSpPr>
            <a:stCxn id="89" idx="0"/>
          </p:cNvCxnSpPr>
          <p:nvPr/>
        </p:nvCxnSpPr>
        <p:spPr>
          <a:xfrm rot="10800000" flipH="1">
            <a:off x="4426689" y="4085464"/>
            <a:ext cx="2405699" cy="1163600"/>
          </a:xfrm>
          <a:prstGeom prst="straightConnector1">
            <a:avLst/>
          </a:prstGeom>
          <a:noFill/>
          <a:ln w="38100" cap="flat" cmpd="sng">
            <a:solidFill>
              <a:srgbClr val="4A86E8"/>
            </a:solidFill>
            <a:prstDash val="dash"/>
            <a:round/>
            <a:headEnd type="none" w="lg" len="lg"/>
            <a:tailEnd type="none" w="lg" len="lg"/>
          </a:ln>
        </p:spPr>
      </p:cxnSp>
      <p:cxnSp>
        <p:nvCxnSpPr>
          <p:cNvPr id="98" name="Shape 98"/>
          <p:cNvCxnSpPr>
            <a:stCxn id="88" idx="0"/>
          </p:cNvCxnSpPr>
          <p:nvPr/>
        </p:nvCxnSpPr>
        <p:spPr>
          <a:xfrm rot="10800000" flipH="1">
            <a:off x="6329887" y="4085467"/>
            <a:ext cx="502500" cy="1334000"/>
          </a:xfrm>
          <a:prstGeom prst="straightConnector1">
            <a:avLst/>
          </a:prstGeom>
          <a:noFill/>
          <a:ln w="38100" cap="flat" cmpd="sng">
            <a:solidFill>
              <a:srgbClr val="4A86E8"/>
            </a:solidFill>
            <a:prstDash val="dash"/>
            <a:round/>
            <a:headEnd type="none" w="lg" len="lg"/>
            <a:tailEnd type="none" w="lg" len="lg"/>
          </a:ln>
        </p:spPr>
      </p:cxnSp>
      <p:cxnSp>
        <p:nvCxnSpPr>
          <p:cNvPr id="99" name="Shape 99"/>
          <p:cNvCxnSpPr/>
          <p:nvPr/>
        </p:nvCxnSpPr>
        <p:spPr>
          <a:xfrm>
            <a:off x="2123451" y="3311270"/>
            <a:ext cx="789900" cy="215599"/>
          </a:xfrm>
          <a:prstGeom prst="straightConnector1">
            <a:avLst/>
          </a:prstGeom>
          <a:noFill/>
          <a:ln w="38100" cap="flat" cmpd="sng">
            <a:solidFill>
              <a:srgbClr val="F1C232"/>
            </a:solidFill>
            <a:prstDash val="dash"/>
            <a:round/>
            <a:headEnd type="none" w="lg" len="lg"/>
            <a:tailEnd type="none" w="lg" len="lg"/>
          </a:ln>
        </p:spPr>
      </p:cxnSp>
      <p:cxnSp>
        <p:nvCxnSpPr>
          <p:cNvPr id="100" name="Shape 100"/>
          <p:cNvCxnSpPr/>
          <p:nvPr/>
        </p:nvCxnSpPr>
        <p:spPr>
          <a:xfrm flipH="1">
            <a:off x="2228201" y="4224700"/>
            <a:ext cx="627899" cy="342400"/>
          </a:xfrm>
          <a:prstGeom prst="straightConnector1">
            <a:avLst/>
          </a:prstGeom>
          <a:noFill/>
          <a:ln w="38100" cap="flat" cmpd="sng">
            <a:solidFill>
              <a:srgbClr val="F1C232"/>
            </a:solidFill>
            <a:prstDash val="dash"/>
            <a:round/>
            <a:headEnd type="none" w="lg" len="lg"/>
            <a:tailEnd type="none" w="lg" len="lg"/>
          </a:ln>
        </p:spPr>
      </p:cxnSp>
      <p:cxnSp>
        <p:nvCxnSpPr>
          <p:cNvPr id="101" name="Shape 101"/>
          <p:cNvCxnSpPr>
            <a:endCxn id="93" idx="1"/>
          </p:cNvCxnSpPr>
          <p:nvPr/>
        </p:nvCxnSpPr>
        <p:spPr>
          <a:xfrm>
            <a:off x="8147687" y="4085547"/>
            <a:ext cx="834600" cy="0"/>
          </a:xfrm>
          <a:prstGeom prst="straightConnector1">
            <a:avLst/>
          </a:prstGeom>
          <a:noFill/>
          <a:ln w="38100" cap="flat" cmpd="sng">
            <a:solidFill>
              <a:srgbClr val="000000"/>
            </a:solidFill>
            <a:prstDash val="dash"/>
            <a:round/>
            <a:headEnd type="none" w="lg" len="lg"/>
            <a:tailEnd type="none" w="lg" len="lg"/>
          </a:ln>
        </p:spPr>
      </p:cxnSp>
      <p:sp>
        <p:nvSpPr>
          <p:cNvPr id="102" name="Shape 102"/>
          <p:cNvSpPr txBox="1"/>
          <p:nvPr/>
        </p:nvSpPr>
        <p:spPr>
          <a:xfrm>
            <a:off x="6751203" y="5895303"/>
            <a:ext cx="1396499" cy="533599"/>
          </a:xfrm>
          <a:prstGeom prst="rect">
            <a:avLst/>
          </a:prstGeom>
          <a:noFill/>
          <a:ln>
            <a:noFill/>
          </a:ln>
        </p:spPr>
        <p:txBody>
          <a:bodyPr lIns="91425" tIns="91425" rIns="91425" bIns="91425" anchor="t" anchorCtr="0">
            <a:noAutofit/>
          </a:bodyPr>
          <a:lstStyle/>
          <a:p>
            <a:r>
              <a:rPr lang="en" sz="1400"/>
              <a:t>Ubi Smart Speaker</a:t>
            </a:r>
          </a:p>
        </p:txBody>
      </p:sp>
      <p:sp>
        <p:nvSpPr>
          <p:cNvPr id="103" name="Shape 103"/>
          <p:cNvSpPr txBox="1"/>
          <p:nvPr/>
        </p:nvSpPr>
        <p:spPr>
          <a:xfrm>
            <a:off x="6483251" y="1356970"/>
            <a:ext cx="1536900" cy="664799"/>
          </a:xfrm>
          <a:prstGeom prst="rect">
            <a:avLst/>
          </a:prstGeom>
          <a:noFill/>
          <a:ln>
            <a:noFill/>
          </a:ln>
        </p:spPr>
        <p:txBody>
          <a:bodyPr lIns="91425" tIns="91425" rIns="91425" bIns="91425" anchor="t" anchorCtr="0">
            <a:noAutofit/>
          </a:bodyPr>
          <a:lstStyle/>
          <a:p>
            <a:r>
              <a:rPr lang="en" sz="1400">
                <a:solidFill>
                  <a:schemeClr val="dk1"/>
                </a:solidFill>
              </a:rPr>
              <a:t>Sharx Security </a:t>
            </a:r>
            <a:r>
              <a:rPr lang="en" sz="1400"/>
              <a:t>IP Camera</a:t>
            </a:r>
          </a:p>
        </p:txBody>
      </p:sp>
      <p:sp>
        <p:nvSpPr>
          <p:cNvPr id="104" name="Shape 104"/>
          <p:cNvSpPr txBox="1"/>
          <p:nvPr/>
        </p:nvSpPr>
        <p:spPr>
          <a:xfrm>
            <a:off x="3397979" y="6106003"/>
            <a:ext cx="1217099" cy="533599"/>
          </a:xfrm>
          <a:prstGeom prst="rect">
            <a:avLst/>
          </a:prstGeom>
          <a:noFill/>
          <a:ln>
            <a:noFill/>
          </a:ln>
        </p:spPr>
        <p:txBody>
          <a:bodyPr lIns="91425" tIns="91425" rIns="91425" bIns="91425" anchor="t" anchorCtr="0">
            <a:noAutofit/>
          </a:bodyPr>
          <a:lstStyle/>
          <a:p>
            <a:r>
              <a:rPr lang="en" sz="1400" dirty="0"/>
              <a:t>Nest Thermostat</a:t>
            </a:r>
          </a:p>
        </p:txBody>
      </p:sp>
      <p:sp>
        <p:nvSpPr>
          <p:cNvPr id="105" name="Shape 105"/>
          <p:cNvSpPr txBox="1"/>
          <p:nvPr/>
        </p:nvSpPr>
        <p:spPr>
          <a:xfrm>
            <a:off x="4330029" y="1454370"/>
            <a:ext cx="1315499" cy="763599"/>
          </a:xfrm>
          <a:prstGeom prst="rect">
            <a:avLst/>
          </a:prstGeom>
          <a:noFill/>
          <a:ln>
            <a:noFill/>
          </a:ln>
        </p:spPr>
        <p:txBody>
          <a:bodyPr lIns="91425" tIns="91425" rIns="91425" bIns="91425" anchor="t" anchorCtr="0">
            <a:noAutofit/>
          </a:bodyPr>
          <a:lstStyle/>
          <a:p>
            <a:r>
              <a:rPr lang="en" sz="1400"/>
              <a:t>PixStar Digital Photoframe</a:t>
            </a:r>
          </a:p>
        </p:txBody>
      </p:sp>
      <p:sp>
        <p:nvSpPr>
          <p:cNvPr id="106" name="Shape 106"/>
          <p:cNvSpPr txBox="1"/>
          <p:nvPr/>
        </p:nvSpPr>
        <p:spPr>
          <a:xfrm>
            <a:off x="2913341" y="2836086"/>
            <a:ext cx="1315499" cy="763599"/>
          </a:xfrm>
          <a:prstGeom prst="rect">
            <a:avLst/>
          </a:prstGeom>
          <a:noFill/>
          <a:ln>
            <a:noFill/>
          </a:ln>
        </p:spPr>
        <p:txBody>
          <a:bodyPr lIns="91425" tIns="91425" rIns="91425" bIns="91425" anchor="t" anchorCtr="0">
            <a:noAutofit/>
          </a:bodyPr>
          <a:lstStyle/>
          <a:p>
            <a:r>
              <a:rPr lang="en" sz="1400"/>
              <a:t>Smartthings Hub</a:t>
            </a:r>
          </a:p>
        </p:txBody>
      </p:sp>
      <p:sp>
        <p:nvSpPr>
          <p:cNvPr id="107" name="Shape 107"/>
          <p:cNvSpPr txBox="1"/>
          <p:nvPr/>
        </p:nvSpPr>
        <p:spPr>
          <a:xfrm>
            <a:off x="1619176" y="1840637"/>
            <a:ext cx="1315499" cy="763599"/>
          </a:xfrm>
          <a:prstGeom prst="rect">
            <a:avLst/>
          </a:prstGeom>
          <a:noFill/>
          <a:ln>
            <a:noFill/>
          </a:ln>
        </p:spPr>
        <p:txBody>
          <a:bodyPr lIns="91425" tIns="91425" rIns="91425" bIns="91425" anchor="t" anchorCtr="0">
            <a:noAutofit/>
          </a:bodyPr>
          <a:lstStyle/>
          <a:p>
            <a:r>
              <a:rPr lang="en" sz="1400"/>
              <a:t>SmartSense Multi-sensor</a:t>
            </a:r>
          </a:p>
        </p:txBody>
      </p:sp>
      <p:sp>
        <p:nvSpPr>
          <p:cNvPr id="108" name="Shape 108"/>
          <p:cNvSpPr txBox="1"/>
          <p:nvPr/>
        </p:nvSpPr>
        <p:spPr>
          <a:xfrm>
            <a:off x="1524004" y="5323470"/>
            <a:ext cx="1315499" cy="763599"/>
          </a:xfrm>
          <a:prstGeom prst="rect">
            <a:avLst/>
          </a:prstGeom>
          <a:noFill/>
          <a:ln>
            <a:noFill/>
          </a:ln>
        </p:spPr>
        <p:txBody>
          <a:bodyPr lIns="91425" tIns="91425" rIns="91425" bIns="91425" anchor="t" anchorCtr="0">
            <a:noAutofit/>
          </a:bodyPr>
          <a:lstStyle/>
          <a:p>
            <a:r>
              <a:rPr lang="en" sz="1400"/>
              <a:t>Belkin WeMo Switch</a:t>
            </a:r>
          </a:p>
        </p:txBody>
      </p:sp>
      <p:sp>
        <p:nvSpPr>
          <p:cNvPr id="109" name="Shape 109"/>
          <p:cNvSpPr txBox="1"/>
          <p:nvPr/>
        </p:nvSpPr>
        <p:spPr>
          <a:xfrm>
            <a:off x="5017629" y="3909003"/>
            <a:ext cx="627899" cy="763599"/>
          </a:xfrm>
          <a:prstGeom prst="rect">
            <a:avLst/>
          </a:prstGeom>
          <a:noFill/>
          <a:ln>
            <a:noFill/>
          </a:ln>
        </p:spPr>
        <p:txBody>
          <a:bodyPr lIns="91425" tIns="91425" rIns="91425" bIns="91425" anchor="t" anchorCtr="0">
            <a:noAutofit/>
          </a:bodyPr>
          <a:lstStyle/>
          <a:p>
            <a:r>
              <a:rPr lang="en">
                <a:solidFill>
                  <a:srgbClr val="4A86E8"/>
                </a:solidFill>
              </a:rPr>
              <a:t>WiFi</a:t>
            </a:r>
          </a:p>
        </p:txBody>
      </p:sp>
      <p:sp>
        <p:nvSpPr>
          <p:cNvPr id="110" name="Shape 110"/>
          <p:cNvSpPr txBox="1"/>
          <p:nvPr/>
        </p:nvSpPr>
        <p:spPr>
          <a:xfrm>
            <a:off x="2402429" y="4335503"/>
            <a:ext cx="862499" cy="533599"/>
          </a:xfrm>
          <a:prstGeom prst="rect">
            <a:avLst/>
          </a:prstGeom>
          <a:noFill/>
          <a:ln>
            <a:noFill/>
          </a:ln>
        </p:spPr>
        <p:txBody>
          <a:bodyPr lIns="91425" tIns="91425" rIns="91425" bIns="91425" anchor="t" anchorCtr="0">
            <a:noAutofit/>
          </a:bodyPr>
          <a:lstStyle/>
          <a:p>
            <a:r>
              <a:rPr lang="en">
                <a:solidFill>
                  <a:srgbClr val="F1C232"/>
                </a:solidFill>
              </a:rPr>
              <a:t>Z-Wave</a:t>
            </a:r>
          </a:p>
        </p:txBody>
      </p:sp>
      <p:sp>
        <p:nvSpPr>
          <p:cNvPr id="112" name="Shape 112"/>
          <p:cNvSpPr txBox="1">
            <a:spLocks noGrp="1"/>
          </p:cNvSpPr>
          <p:nvPr>
            <p:ph type="sldNum" idx="12"/>
          </p:nvPr>
        </p:nvSpPr>
        <p:spPr>
          <a:xfrm>
            <a:off x="9996461" y="6217621"/>
            <a:ext cx="548699" cy="524800"/>
          </a:xfrm>
          <a:prstGeom prst="rect">
            <a:avLst/>
          </a:prstGeom>
        </p:spPr>
        <p:txBody>
          <a:bodyPr vert="horz" wrap="square" lIns="91425" tIns="91425" rIns="91425" bIns="91425" numCol="1" rtlCol="0" anchor="ctr" anchorCtr="0" compatLnSpc="1">
            <a:prstTxWarp prst="textNoShape">
              <a:avLst/>
            </a:prstTxWarp>
            <a:noAutofit/>
          </a:bodyPr>
          <a:lstStyle/>
          <a:p>
            <a:fld id="{00000000-1234-1234-1234-123412341234}" type="slidenum">
              <a:rPr lang="en"/>
              <a:pPr/>
              <a:t>41</a:t>
            </a:fld>
            <a:endParaRPr lang="en"/>
          </a:p>
        </p:txBody>
      </p:sp>
    </p:spTree>
    <p:extLst>
      <p:ext uri="{BB962C8B-B14F-4D97-AF65-F5344CB8AC3E}">
        <p14:creationId xmlns:p14="http://schemas.microsoft.com/office/powerpoint/2010/main" val="3614156408"/>
      </p:ext>
    </p:extLst>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a:t>Even in the “Best Case”, there are Attacks</a:t>
            </a:r>
          </a:p>
        </p:txBody>
      </p:sp>
      <p:sp>
        <p:nvSpPr>
          <p:cNvPr id="3" name="Slide Number Placeholder 2"/>
          <p:cNvSpPr>
            <a:spLocks noGrp="1"/>
          </p:cNvSpPr>
          <p:nvPr>
            <p:ph type="sldNum" idx="12"/>
          </p:nvPr>
        </p:nvSpPr>
        <p:spPr/>
        <p:txBody>
          <a:bodyPr/>
          <a:lstStyle/>
          <a:p>
            <a:fld id="{00000000-1234-1234-1234-123412341234}" type="slidenum">
              <a:rPr lang="en" smtClean="0"/>
              <a:pPr/>
              <a:t>42</a:t>
            </a:fld>
            <a:endParaRPr lang="en"/>
          </a:p>
        </p:txBody>
      </p:sp>
      <p:pic>
        <p:nvPicPr>
          <p:cNvPr id="5" name="Picture 4"/>
          <p:cNvPicPr>
            <a:picLocks noChangeAspect="1"/>
          </p:cNvPicPr>
          <p:nvPr/>
        </p:nvPicPr>
        <p:blipFill>
          <a:blip r:embed="rId2"/>
          <a:stretch>
            <a:fillRect/>
          </a:stretch>
        </p:blipFill>
        <p:spPr>
          <a:xfrm>
            <a:off x="1524000" y="1894428"/>
            <a:ext cx="9144000" cy="3762477"/>
          </a:xfrm>
          <a:prstGeom prst="rect">
            <a:avLst/>
          </a:prstGeom>
        </p:spPr>
      </p:pic>
    </p:spTree>
    <p:extLst>
      <p:ext uri="{BB962C8B-B14F-4D97-AF65-F5344CB8AC3E}">
        <p14:creationId xmlns:p14="http://schemas.microsoft.com/office/powerpoint/2010/main" val="94924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835705" y="593370"/>
            <a:ext cx="8520599" cy="763599"/>
          </a:xfrm>
          <a:prstGeom prst="rect">
            <a:avLst/>
          </a:prstGeom>
        </p:spPr>
        <p:txBody>
          <a:bodyPr vert="horz" wrap="square" lIns="91425" tIns="91425" rIns="91425" bIns="91425" numCol="1" rtlCol="0" anchor="t" anchorCtr="0" compatLnSpc="1">
            <a:prstTxWarp prst="textNoShape">
              <a:avLst/>
            </a:prstTxWarp>
            <a:noAutofit/>
          </a:bodyPr>
          <a:lstStyle/>
          <a:p>
            <a:r>
              <a:rPr lang="en" dirty="0"/>
              <a:t>Consumer </a:t>
            </a:r>
            <a:r>
              <a:rPr lang="en-US" dirty="0"/>
              <a:t>“</a:t>
            </a:r>
            <a:r>
              <a:rPr lang="en" dirty="0"/>
              <a:t>Smart</a:t>
            </a:r>
            <a:r>
              <a:rPr lang="en-US" dirty="0"/>
              <a:t>”</a:t>
            </a:r>
            <a:r>
              <a:rPr lang="en" dirty="0"/>
              <a:t> Devices</a:t>
            </a:r>
          </a:p>
        </p:txBody>
      </p:sp>
      <p:sp>
        <p:nvSpPr>
          <p:cNvPr id="62" name="Shape 62"/>
          <p:cNvSpPr txBox="1">
            <a:spLocks noGrp="1"/>
          </p:cNvSpPr>
          <p:nvPr>
            <p:ph type="body" idx="1"/>
          </p:nvPr>
        </p:nvSpPr>
        <p:spPr>
          <a:xfrm>
            <a:off x="1835702" y="1536635"/>
            <a:ext cx="8303132" cy="4389820"/>
          </a:xfrm>
          <a:prstGeom prst="rect">
            <a:avLst/>
          </a:prstGeom>
        </p:spPr>
        <p:txBody>
          <a:bodyPr vert="horz" wrap="square" lIns="91425" tIns="91425" rIns="91425" bIns="91425" numCol="1" rtlCol="0" anchor="t" anchorCtr="0" compatLnSpc="1">
            <a:prstTxWarp prst="textNoShape">
              <a:avLst/>
            </a:prstTxWarp>
            <a:noAutofit/>
          </a:bodyPr>
          <a:lstStyle/>
          <a:p>
            <a:pPr marL="514338" indent="-285744">
              <a:lnSpc>
                <a:spcPct val="115000"/>
              </a:lnSpc>
              <a:spcAft>
                <a:spcPts val="1600"/>
              </a:spcAft>
              <a:buFont typeface="Arial"/>
              <a:buChar char="•"/>
            </a:pPr>
            <a:r>
              <a:rPr lang="en" sz="2400" dirty="0"/>
              <a:t>Many different manufacturers, small startups, novice programmers</a:t>
            </a:r>
          </a:p>
          <a:p>
            <a:pPr marL="514338" indent="-285744">
              <a:lnSpc>
                <a:spcPct val="115000"/>
              </a:lnSpc>
              <a:spcAft>
                <a:spcPts val="1600"/>
              </a:spcAft>
              <a:buFont typeface="Arial"/>
              <a:buChar char="•"/>
            </a:pPr>
            <a:r>
              <a:rPr lang="en" sz="2400" dirty="0"/>
              <a:t>Low capability hardware, not enough for security protocols</a:t>
            </a:r>
          </a:p>
          <a:p>
            <a:pPr marL="514338" indent="-285744">
              <a:lnSpc>
                <a:spcPct val="115000"/>
              </a:lnSpc>
              <a:spcAft>
                <a:spcPts val="1600"/>
              </a:spcAft>
              <a:buFont typeface="Arial"/>
              <a:buChar char="•"/>
            </a:pPr>
            <a:r>
              <a:rPr lang="en" sz="2400" dirty="0"/>
              <a:t>Most data goes to an online server on the cloud</a:t>
            </a:r>
          </a:p>
          <a:p>
            <a:pPr marL="514338" indent="-285744">
              <a:lnSpc>
                <a:spcPct val="115000"/>
              </a:lnSpc>
              <a:spcAft>
                <a:spcPts val="1600"/>
              </a:spcAft>
              <a:buFont typeface="Arial"/>
              <a:buChar char="•"/>
            </a:pPr>
            <a:r>
              <a:rPr lang="en" sz="2400" dirty="0"/>
              <a:t>Even devices in the same home communicate via the cloud</a:t>
            </a:r>
          </a:p>
          <a:p>
            <a:pPr marL="285744" indent="-285744">
              <a:buFont typeface="Arial"/>
              <a:buChar char="•"/>
            </a:pPr>
            <a:endParaRPr sz="2400" dirty="0"/>
          </a:p>
        </p:txBody>
      </p:sp>
      <p:sp>
        <p:nvSpPr>
          <p:cNvPr id="63" name="Shape 63"/>
          <p:cNvSpPr txBox="1">
            <a:spLocks noGrp="1"/>
          </p:cNvSpPr>
          <p:nvPr>
            <p:ph type="sldNum" idx="12"/>
          </p:nvPr>
        </p:nvSpPr>
        <p:spPr>
          <a:xfrm>
            <a:off x="9996461" y="6217621"/>
            <a:ext cx="548699" cy="524800"/>
          </a:xfrm>
          <a:prstGeom prst="rect">
            <a:avLst/>
          </a:prstGeom>
        </p:spPr>
        <p:txBody>
          <a:bodyPr vert="horz" wrap="square" lIns="91425" tIns="91425" rIns="91425" bIns="91425" numCol="1" rtlCol="0" anchor="ctr" anchorCtr="0" compatLnSpc="1">
            <a:prstTxWarp prst="textNoShape">
              <a:avLst/>
            </a:prstTxWarp>
            <a:noAutofit/>
          </a:bodyPr>
          <a:lstStyle/>
          <a:p>
            <a:fld id="{00000000-1234-1234-1234-123412341234}" type="slidenum">
              <a:rPr lang="en"/>
              <a:pPr/>
              <a:t>43</a:t>
            </a:fld>
            <a:endParaRPr lang="en"/>
          </a:p>
        </p:txBody>
      </p:sp>
    </p:spTree>
    <p:extLst>
      <p:ext uri="{BB962C8B-B14F-4D97-AF65-F5344CB8AC3E}">
        <p14:creationId xmlns:p14="http://schemas.microsoft.com/office/powerpoint/2010/main" val="2116721100"/>
      </p:ext>
    </p:extLst>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Risks</a:t>
            </a:r>
          </a:p>
        </p:txBody>
      </p:sp>
      <p:sp>
        <p:nvSpPr>
          <p:cNvPr id="3" name="Text Placeholder 2"/>
          <p:cNvSpPr>
            <a:spLocks noGrp="1"/>
          </p:cNvSpPr>
          <p:nvPr>
            <p:ph idx="1"/>
          </p:nvPr>
        </p:nvSpPr>
        <p:spPr/>
        <p:txBody>
          <a:bodyPr>
            <a:normAutofit/>
          </a:bodyPr>
          <a:lstStyle/>
          <a:p>
            <a:pPr marL="285744" indent="-285744">
              <a:buFont typeface="Arial"/>
              <a:buChar char="•"/>
            </a:pPr>
            <a:r>
              <a:rPr lang="en-US" dirty="0"/>
              <a:t>Devices may be difficult (or impossible!) to patch</a:t>
            </a:r>
          </a:p>
          <a:p>
            <a:pPr marL="285744" indent="-285744">
              <a:buFont typeface="Arial"/>
              <a:buChar char="•"/>
            </a:pPr>
            <a:endParaRPr lang="en-US" dirty="0"/>
          </a:p>
          <a:p>
            <a:pPr marL="285744" indent="-285744">
              <a:buFont typeface="Arial"/>
              <a:buChar char="•"/>
            </a:pPr>
            <a:r>
              <a:rPr lang="en-US" dirty="0"/>
              <a:t>Not isolated from one another </a:t>
            </a:r>
            <a:br>
              <a:rPr lang="en-US" dirty="0"/>
            </a:br>
            <a:r>
              <a:rPr lang="en-US" dirty="0"/>
              <a:t>(can attack one another)</a:t>
            </a:r>
          </a:p>
          <a:p>
            <a:pPr marL="285744" indent="-285744">
              <a:buFont typeface="Arial"/>
              <a:buChar char="•"/>
            </a:pPr>
            <a:endParaRPr lang="en-US" dirty="0"/>
          </a:p>
          <a:p>
            <a:pPr marL="285744" indent="-285744">
              <a:buFont typeface="Arial"/>
              <a:buChar char="•"/>
            </a:pPr>
            <a:r>
              <a:rPr lang="en-US" dirty="0"/>
              <a:t>Not isolated from the Internet </a:t>
            </a:r>
            <a:br>
              <a:rPr lang="en-US" dirty="0"/>
            </a:br>
            <a:r>
              <a:rPr lang="en-US" dirty="0"/>
              <a:t>(can attack other devices on the Internet)</a:t>
            </a:r>
          </a:p>
        </p:txBody>
      </p:sp>
      <p:sp>
        <p:nvSpPr>
          <p:cNvPr id="4" name="Slide Number Placeholder 3"/>
          <p:cNvSpPr>
            <a:spLocks noGrp="1"/>
          </p:cNvSpPr>
          <p:nvPr>
            <p:ph type="sldNum" sz="quarter" idx="12"/>
          </p:nvPr>
        </p:nvSpPr>
        <p:spPr/>
        <p:txBody>
          <a:bodyPr/>
          <a:lstStyle/>
          <a:p>
            <a:fld id="{00000000-1234-1234-1234-123412341234}" type="slidenum">
              <a:rPr lang="en" smtClean="0"/>
              <a:pPr/>
              <a:t>44</a:t>
            </a:fld>
            <a:endParaRPr lang="en"/>
          </a:p>
        </p:txBody>
      </p:sp>
    </p:spTree>
    <p:extLst>
      <p:ext uri="{BB962C8B-B14F-4D97-AF65-F5344CB8AC3E}">
        <p14:creationId xmlns:p14="http://schemas.microsoft.com/office/powerpoint/2010/main" val="177576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1835705" y="297046"/>
            <a:ext cx="8520599" cy="763599"/>
          </a:xfrm>
          <a:prstGeom prst="rect">
            <a:avLst/>
          </a:prstGeom>
        </p:spPr>
        <p:txBody>
          <a:bodyPr vert="horz" wrap="square" lIns="91425" tIns="91425" rIns="91425" bIns="91425" numCol="1" rtlCol="0" anchor="t" anchorCtr="0" compatLnSpc="1">
            <a:prstTxWarp prst="textNoShape">
              <a:avLst/>
            </a:prstTxWarp>
            <a:noAutofit/>
          </a:bodyPr>
          <a:lstStyle/>
          <a:p>
            <a:r>
              <a:rPr lang="en-US" dirty="0"/>
              <a:t>(New) Global Threats</a:t>
            </a:r>
            <a:endParaRPr lang="en" dirty="0"/>
          </a:p>
        </p:txBody>
      </p:sp>
      <p:sp>
        <p:nvSpPr>
          <p:cNvPr id="230" name="Shape 230"/>
          <p:cNvSpPr txBox="1">
            <a:spLocks noGrp="1"/>
          </p:cNvSpPr>
          <p:nvPr>
            <p:ph type="body" idx="1"/>
          </p:nvPr>
        </p:nvSpPr>
        <p:spPr>
          <a:xfrm>
            <a:off x="1835705" y="1501248"/>
            <a:ext cx="8520599" cy="4555200"/>
          </a:xfrm>
          <a:prstGeom prst="rect">
            <a:avLst/>
          </a:prstGeom>
        </p:spPr>
        <p:txBody>
          <a:bodyPr vert="horz" wrap="square" lIns="91425" tIns="91425" rIns="91425" bIns="91425" numCol="1" rtlCol="0" anchor="t" anchorCtr="0" compatLnSpc="1">
            <a:prstTxWarp prst="textNoShape">
              <a:avLst/>
            </a:prstTxWarp>
            <a:noAutofit/>
          </a:bodyPr>
          <a:lstStyle/>
          <a:p>
            <a:pPr marL="514338" indent="-285744">
              <a:spcAft>
                <a:spcPts val="400"/>
              </a:spcAft>
              <a:buFont typeface="Arial"/>
              <a:buChar char="•"/>
            </a:pPr>
            <a:r>
              <a:rPr lang="en" dirty="0"/>
              <a:t>Very difficult to enforce security standards</a:t>
            </a:r>
          </a:p>
          <a:p>
            <a:pPr marL="971526" lvl="1">
              <a:spcAft>
                <a:spcPts val="400"/>
              </a:spcAft>
              <a:buFont typeface="Arial"/>
              <a:buChar char="•"/>
            </a:pPr>
            <a:r>
              <a:rPr lang="en" dirty="0"/>
              <a:t>Multiple manufacturers</a:t>
            </a:r>
          </a:p>
          <a:p>
            <a:pPr marL="971526" lvl="1">
              <a:spcAft>
                <a:spcPts val="400"/>
              </a:spcAft>
              <a:buFont typeface="Arial"/>
              <a:buChar char="•"/>
            </a:pPr>
            <a:r>
              <a:rPr lang="en" dirty="0"/>
              <a:t>Low capability devices</a:t>
            </a:r>
          </a:p>
          <a:p>
            <a:pPr marL="971526" lvl="1">
              <a:spcAft>
                <a:spcPts val="400"/>
              </a:spcAft>
              <a:buFont typeface="Arial"/>
              <a:buChar char="•"/>
            </a:pPr>
            <a:r>
              <a:rPr lang="en" dirty="0"/>
              <a:t>Use of non-standard protocols and ports</a:t>
            </a:r>
            <a:endParaRPr lang="en-US" dirty="0"/>
          </a:p>
          <a:p>
            <a:pPr marL="971526" lvl="1">
              <a:spcAft>
                <a:spcPts val="400"/>
              </a:spcAft>
              <a:buFont typeface="Arial"/>
              <a:buChar char="•"/>
            </a:pPr>
            <a:endParaRPr lang="en" dirty="0"/>
          </a:p>
          <a:p>
            <a:pPr marL="514338" indent="-285744">
              <a:spcAft>
                <a:spcPts val="400"/>
              </a:spcAft>
              <a:buFont typeface="Arial"/>
              <a:buChar char="•"/>
            </a:pPr>
            <a:r>
              <a:rPr lang="en" dirty="0"/>
              <a:t>Difficult to maintain and patch due to low workforce and/or expertise</a:t>
            </a:r>
          </a:p>
          <a:p>
            <a:pPr marL="971526" lvl="1">
              <a:spcAft>
                <a:spcPts val="400"/>
              </a:spcAft>
              <a:buFont typeface="Arial"/>
              <a:buChar char="•"/>
            </a:pPr>
            <a:r>
              <a:rPr lang="en" dirty="0"/>
              <a:t>Who is responsible? (ISPs? Consumers? Manufacturers?)</a:t>
            </a:r>
          </a:p>
          <a:p>
            <a:pPr marL="971526" lvl="1">
              <a:spcAft>
                <a:spcPts val="400"/>
              </a:spcAft>
              <a:buFont typeface="Arial"/>
              <a:buChar char="•"/>
            </a:pPr>
            <a:r>
              <a:rPr lang="en" dirty="0"/>
              <a:t>Who is liable? Who should pay?</a:t>
            </a:r>
          </a:p>
        </p:txBody>
      </p:sp>
      <p:sp>
        <p:nvSpPr>
          <p:cNvPr id="231" name="Shape 231"/>
          <p:cNvSpPr txBox="1">
            <a:spLocks noGrp="1"/>
          </p:cNvSpPr>
          <p:nvPr>
            <p:ph type="sldNum" idx="12"/>
          </p:nvPr>
        </p:nvSpPr>
        <p:spPr>
          <a:xfrm>
            <a:off x="9996461" y="6217621"/>
            <a:ext cx="548699" cy="524800"/>
          </a:xfrm>
          <a:prstGeom prst="rect">
            <a:avLst/>
          </a:prstGeom>
        </p:spPr>
        <p:txBody>
          <a:bodyPr vert="horz" wrap="square" lIns="91425" tIns="91425" rIns="91425" bIns="91425" numCol="1" rtlCol="0" anchor="ctr" anchorCtr="0" compatLnSpc="1">
            <a:prstTxWarp prst="textNoShape">
              <a:avLst/>
            </a:prstTxWarp>
            <a:noAutofit/>
          </a:bodyPr>
          <a:lstStyle/>
          <a:p>
            <a:fld id="{00000000-1234-1234-1234-123412341234}" type="slidenum">
              <a:rPr lang="en"/>
              <a:pPr/>
              <a:t>45</a:t>
            </a:fld>
            <a:endParaRPr lang="en"/>
          </a:p>
        </p:txBody>
      </p:sp>
    </p:spTree>
    <p:extLst>
      <p:ext uri="{BB962C8B-B14F-4D97-AF65-F5344CB8AC3E}">
        <p14:creationId xmlns:p14="http://schemas.microsoft.com/office/powerpoint/2010/main" val="2116387111"/>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Spam: A persistent security threat</a:t>
            </a:r>
          </a:p>
        </p:txBody>
      </p:sp>
      <p:sp>
        <p:nvSpPr>
          <p:cNvPr id="2" name="Content Placeholder 1"/>
          <p:cNvSpPr>
            <a:spLocks noGrp="1"/>
          </p:cNvSpPr>
          <p:nvPr>
            <p:ph idx="1"/>
          </p:nvPr>
        </p:nvSpPr>
        <p:spPr/>
        <p:txBody>
          <a:bodyPr/>
          <a:lstStyle/>
          <a:p>
            <a:r>
              <a:rPr lang="en-US" dirty="0">
                <a:solidFill>
                  <a:srgbClr val="FF0000"/>
                </a:solidFill>
              </a:rPr>
              <a:t>70-90%</a:t>
            </a:r>
            <a:r>
              <a:rPr lang="en-US" dirty="0"/>
              <a:t> of all email traffic is spam</a:t>
            </a:r>
          </a:p>
          <a:p>
            <a:pPr marL="0" indent="0">
              <a:buNone/>
            </a:pPr>
            <a:r>
              <a:rPr lang="en-US" sz="1400" dirty="0"/>
              <a:t>	</a:t>
            </a:r>
            <a:r>
              <a:rPr lang="en-US" sz="1600" dirty="0"/>
              <a:t>(Sources: Symantec 2010, MAAWG 2011, Symantec 2013)</a:t>
            </a:r>
            <a:endParaRPr lang="en-US" dirty="0"/>
          </a:p>
          <a:p>
            <a:endParaRPr lang="en-US" dirty="0"/>
          </a:p>
        </p:txBody>
      </p:sp>
      <p:sp>
        <p:nvSpPr>
          <p:cNvPr id="3" name="Text Placeholder 2"/>
          <p:cNvSpPr>
            <a:spLocks noGrp="1"/>
          </p:cNvSpPr>
          <p:nvPr>
            <p:ph type="body" sz="quarter" idx="4294967295"/>
          </p:nvPr>
        </p:nvSpPr>
        <p:spPr>
          <a:xfrm>
            <a:off x="0" y="19050"/>
            <a:ext cx="2286000" cy="393700"/>
          </a:xfrm>
        </p:spPr>
        <p:txBody>
          <a:bodyPr>
            <a:normAutofit fontScale="85000" lnSpcReduction="20000"/>
          </a:bodyPr>
          <a:lstStyle/>
          <a:p>
            <a:r>
              <a:rPr lang="en-US" dirty="0"/>
              <a:t>Introduction</a:t>
            </a:r>
          </a:p>
        </p:txBody>
      </p:sp>
      <p:pic>
        <p:nvPicPr>
          <p:cNvPr id="11" name="Picture 10" descr="spam-over-time_c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850" y="2438400"/>
            <a:ext cx="7480300" cy="3403600"/>
          </a:xfrm>
          <a:prstGeom prst="rect">
            <a:avLst/>
          </a:prstGeom>
        </p:spPr>
      </p:pic>
    </p:spTree>
    <p:extLst>
      <p:ext uri="{BB962C8B-B14F-4D97-AF65-F5344CB8AC3E}">
        <p14:creationId xmlns:p14="http://schemas.microsoft.com/office/powerpoint/2010/main" val="172435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Negative impact of spam</a:t>
            </a:r>
          </a:p>
        </p:txBody>
      </p:sp>
      <p:sp>
        <p:nvSpPr>
          <p:cNvPr id="2" name="Content Placeholder 1"/>
          <p:cNvSpPr>
            <a:spLocks noGrp="1"/>
          </p:cNvSpPr>
          <p:nvPr>
            <p:ph idx="1"/>
          </p:nvPr>
        </p:nvSpPr>
        <p:spPr/>
        <p:txBody>
          <a:bodyPr>
            <a:normAutofit lnSpcReduction="10000"/>
          </a:bodyPr>
          <a:lstStyle/>
          <a:p>
            <a:r>
              <a:rPr lang="en-US" dirty="0"/>
              <a:t>Sale of illicit merchandises</a:t>
            </a:r>
          </a:p>
          <a:p>
            <a:pPr marL="0" indent="0">
              <a:buNone/>
            </a:pPr>
            <a:r>
              <a:rPr lang="en-US" sz="2200" i="1" dirty="0"/>
              <a:t>	e.g.</a:t>
            </a:r>
            <a:r>
              <a:rPr lang="en-US" sz="2200" dirty="0"/>
              <a:t>, pharmaceuticals, replica luxury goods</a:t>
            </a:r>
            <a:endParaRPr lang="en-US" sz="2200" dirty="0">
              <a:solidFill>
                <a:srgbClr val="FF0000"/>
              </a:solidFill>
            </a:endParaRPr>
          </a:p>
          <a:p>
            <a:pPr lvl="1"/>
            <a:endParaRPr lang="en-US" dirty="0"/>
          </a:p>
          <a:p>
            <a:r>
              <a:rPr lang="en-US" dirty="0"/>
              <a:t>Social cost</a:t>
            </a:r>
          </a:p>
          <a:p>
            <a:pPr marL="0" lvl="1" indent="0">
              <a:buNone/>
            </a:pPr>
            <a:r>
              <a:rPr lang="en-US" sz="2200" i="1" dirty="0"/>
              <a:t>	e.g.</a:t>
            </a:r>
            <a:r>
              <a:rPr lang="en-US" sz="2200" dirty="0"/>
              <a:t>, wasted time of users</a:t>
            </a:r>
            <a:endParaRPr lang="en-US" dirty="0"/>
          </a:p>
          <a:p>
            <a:pPr marL="914400" lvl="2" indent="0">
              <a:buNone/>
            </a:pPr>
            <a:r>
              <a:rPr lang="en-US" sz="2000" dirty="0">
                <a:solidFill>
                  <a:srgbClr val="FF0000"/>
                </a:solidFill>
              </a:rPr>
              <a:t>$1 spammers’ revenue </a:t>
            </a:r>
          </a:p>
          <a:p>
            <a:pPr marL="914400" lvl="2" indent="0">
              <a:buNone/>
            </a:pPr>
            <a:r>
              <a:rPr lang="en-US" sz="2000" dirty="0">
                <a:solidFill>
                  <a:srgbClr val="FF0000"/>
                </a:solidFill>
              </a:rPr>
              <a:t>≈ $100 cost to society </a:t>
            </a:r>
            <a:r>
              <a:rPr lang="en-US" sz="2000" dirty="0"/>
              <a:t>*</a:t>
            </a:r>
          </a:p>
          <a:p>
            <a:pPr marL="914400" lvl="2" indent="0">
              <a:buNone/>
            </a:pPr>
            <a:endParaRPr lang="en-US" sz="2000" dirty="0"/>
          </a:p>
          <a:p>
            <a:r>
              <a:rPr lang="en-US" dirty="0"/>
              <a:t>Carrier of other attacks</a:t>
            </a:r>
          </a:p>
          <a:p>
            <a:pPr marL="0" indent="0">
              <a:buNone/>
            </a:pPr>
            <a:r>
              <a:rPr lang="en-US" sz="2200" i="1" dirty="0"/>
              <a:t>	e.g.</a:t>
            </a:r>
            <a:r>
              <a:rPr lang="en-US" sz="2200" dirty="0"/>
              <a:t>, phishing, spyware, </a:t>
            </a:r>
            <a:r>
              <a:rPr lang="en-US" sz="2200" dirty="0" err="1"/>
              <a:t>trojans</a:t>
            </a:r>
            <a:endParaRPr lang="en-US" sz="2200" dirty="0"/>
          </a:p>
        </p:txBody>
      </p:sp>
      <p:sp>
        <p:nvSpPr>
          <p:cNvPr id="3" name="Text Placeholder 2"/>
          <p:cNvSpPr>
            <a:spLocks noGrp="1"/>
          </p:cNvSpPr>
          <p:nvPr>
            <p:ph type="body" sz="quarter" idx="4294967295"/>
          </p:nvPr>
        </p:nvSpPr>
        <p:spPr>
          <a:xfrm>
            <a:off x="0" y="19050"/>
            <a:ext cx="2286000" cy="393700"/>
          </a:xfrm>
        </p:spPr>
        <p:txBody>
          <a:bodyPr>
            <a:normAutofit fontScale="85000" lnSpcReduction="20000"/>
          </a:bodyPr>
          <a:lstStyle/>
          <a:p>
            <a:r>
              <a:rPr lang="en-US" dirty="0"/>
              <a:t>Introduction</a:t>
            </a:r>
          </a:p>
        </p:txBody>
      </p:sp>
      <p:pic>
        <p:nvPicPr>
          <p:cNvPr id="8" name="Picture 7" descr="pharma_2_c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527" y="1527701"/>
            <a:ext cx="2051558" cy="1822450"/>
          </a:xfrm>
          <a:prstGeom prst="rect">
            <a:avLst/>
          </a:prstGeom>
          <a:ln w="25400">
            <a:solidFill>
              <a:schemeClr val="bg1">
                <a:lumMod val="65000"/>
              </a:schemeClr>
            </a:solidFill>
          </a:ln>
        </p:spPr>
      </p:pic>
      <p:sp>
        <p:nvSpPr>
          <p:cNvPr id="9" name="Content Placeholder 2"/>
          <p:cNvSpPr txBox="1">
            <a:spLocks/>
          </p:cNvSpPr>
          <p:nvPr/>
        </p:nvSpPr>
        <p:spPr bwMode="auto">
          <a:xfrm>
            <a:off x="1790639" y="5933023"/>
            <a:ext cx="5643094" cy="6667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defRPr/>
            </a:pPr>
            <a:r>
              <a:rPr lang="en-US" sz="2000" kern="0" dirty="0">
                <a:latin typeface="Arial"/>
                <a:cs typeface="Arial"/>
              </a:rPr>
              <a:t>*</a:t>
            </a:r>
            <a:r>
              <a:rPr lang="en-US" sz="1400" kern="0" dirty="0" err="1">
                <a:latin typeface="Arial"/>
                <a:cs typeface="Arial"/>
              </a:rPr>
              <a:t>Rao</a:t>
            </a:r>
            <a:r>
              <a:rPr lang="en-US" sz="1400" kern="0" dirty="0">
                <a:latin typeface="Arial"/>
                <a:cs typeface="Arial"/>
              </a:rPr>
              <a:t> </a:t>
            </a:r>
            <a:r>
              <a:rPr lang="en-US" sz="1400" i="1" kern="0" dirty="0">
                <a:latin typeface="Arial"/>
                <a:cs typeface="Arial"/>
              </a:rPr>
              <a:t>et al</a:t>
            </a:r>
            <a:r>
              <a:rPr lang="en-US" sz="1400" kern="0" dirty="0">
                <a:latin typeface="Arial"/>
                <a:cs typeface="Arial"/>
              </a:rPr>
              <a:t>. The Economics of Spam.  </a:t>
            </a:r>
          </a:p>
          <a:p>
            <a:pPr marL="342900" indent="-342900" fontAlgn="base">
              <a:spcBef>
                <a:spcPct val="20000"/>
              </a:spcBef>
              <a:spcAft>
                <a:spcPct val="0"/>
              </a:spcAft>
              <a:defRPr/>
            </a:pPr>
            <a:r>
              <a:rPr lang="en-US" sz="1400" kern="0" dirty="0">
                <a:latin typeface="Arial"/>
                <a:cs typeface="Arial"/>
              </a:rPr>
              <a:t>   Journal of Economic Perspectives, Volume 26, Number 3, 2012</a:t>
            </a:r>
          </a:p>
        </p:txBody>
      </p:sp>
      <p:sp>
        <p:nvSpPr>
          <p:cNvPr id="6" name="TextBox 5"/>
          <p:cNvSpPr txBox="1"/>
          <p:nvPr/>
        </p:nvSpPr>
        <p:spPr>
          <a:xfrm>
            <a:off x="8064057" y="3364971"/>
            <a:ext cx="2018501" cy="307777"/>
          </a:xfrm>
          <a:prstGeom prst="rect">
            <a:avLst/>
          </a:prstGeom>
          <a:noFill/>
        </p:spPr>
        <p:txBody>
          <a:bodyPr wrap="none" rtlCol="0">
            <a:spAutoFit/>
          </a:bodyPr>
          <a:lstStyle/>
          <a:p>
            <a:r>
              <a:rPr lang="en-US" sz="1400" dirty="0">
                <a:latin typeface="Arial"/>
                <a:cs typeface="Arial"/>
              </a:rPr>
              <a:t>Illegal online pharmacy</a:t>
            </a:r>
          </a:p>
        </p:txBody>
      </p:sp>
      <p:sp>
        <p:nvSpPr>
          <p:cNvPr id="12" name="TextBox 11"/>
          <p:cNvSpPr txBox="1"/>
          <p:nvPr/>
        </p:nvSpPr>
        <p:spPr>
          <a:xfrm>
            <a:off x="7704984" y="5659439"/>
            <a:ext cx="2736647" cy="307777"/>
          </a:xfrm>
          <a:prstGeom prst="rect">
            <a:avLst/>
          </a:prstGeom>
          <a:noFill/>
        </p:spPr>
        <p:txBody>
          <a:bodyPr wrap="none" rtlCol="0">
            <a:spAutoFit/>
          </a:bodyPr>
          <a:lstStyle/>
          <a:p>
            <a:r>
              <a:rPr lang="en-US" sz="1400" dirty="0">
                <a:latin typeface="Arial"/>
                <a:cs typeface="Arial"/>
              </a:rPr>
              <a:t>Fake website with bogus survey</a:t>
            </a:r>
          </a:p>
        </p:txBody>
      </p:sp>
      <p:pic>
        <p:nvPicPr>
          <p:cNvPr id="7" name="Picture 6" descr="iphone_scam_we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373" y="4080870"/>
            <a:ext cx="2173869" cy="1553696"/>
          </a:xfrm>
          <a:prstGeom prst="rect">
            <a:avLst/>
          </a:prstGeom>
          <a:ln w="25400">
            <a:solidFill>
              <a:schemeClr val="bg1">
                <a:lumMod val="50000"/>
              </a:schemeClr>
            </a:solidFill>
          </a:ln>
        </p:spPr>
      </p:pic>
    </p:spTree>
    <p:extLst>
      <p:ext uri="{BB962C8B-B14F-4D97-AF65-F5344CB8AC3E}">
        <p14:creationId xmlns:p14="http://schemas.microsoft.com/office/powerpoint/2010/main" val="26134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normAutofit/>
          </a:bodyPr>
          <a:lstStyle/>
          <a:p>
            <a:r>
              <a:rPr lang="en-US" sz="4000" dirty="0" err="1"/>
              <a:t>NaÏVE</a:t>
            </a:r>
            <a:r>
              <a:rPr lang="en-US" sz="4000" dirty="0"/>
              <a:t> BAYES </a:t>
            </a:r>
            <a:r>
              <a:rPr lang="en-US" sz="4000" dirty="0" err="1"/>
              <a:t>DEtection</a:t>
            </a:r>
            <a:endParaRPr lang="en-US" sz="4000" dirty="0"/>
          </a:p>
        </p:txBody>
      </p:sp>
    </p:spTree>
    <p:extLst>
      <p:ext uri="{BB962C8B-B14F-4D97-AF65-F5344CB8AC3E}">
        <p14:creationId xmlns:p14="http://schemas.microsoft.com/office/powerpoint/2010/main" val="243351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315983-1A0A-F946-8B47-745D62F8B4F8}"/>
              </a:ext>
            </a:extLst>
          </p:cNvPr>
          <p:cNvSpPr>
            <a:spLocks noGrp="1"/>
          </p:cNvSpPr>
          <p:nvPr>
            <p:ph type="sldNum" sz="quarter" idx="12"/>
          </p:nvPr>
        </p:nvSpPr>
        <p:spPr/>
        <p:txBody>
          <a:bodyPr/>
          <a:lstStyle/>
          <a:p>
            <a:fld id="{256CE055-ECFD-9048-9FD8-7E2D8656A4F7}" type="slidenum">
              <a:rPr lang="en-US" smtClean="0"/>
              <a:pPr/>
              <a:t>8</a:t>
            </a:fld>
            <a:endParaRPr lang="en-US" dirty="0"/>
          </a:p>
        </p:txBody>
      </p:sp>
      <p:pic>
        <p:nvPicPr>
          <p:cNvPr id="5" name="Picture 4">
            <a:extLst>
              <a:ext uri="{FF2B5EF4-FFF2-40B4-BE49-F238E27FC236}">
                <a16:creationId xmlns:a16="http://schemas.microsoft.com/office/drawing/2014/main" id="{4D5A34B4-FFB1-F844-A741-9019466DEC8A}"/>
              </a:ext>
            </a:extLst>
          </p:cNvPr>
          <p:cNvPicPr>
            <a:picLocks noChangeAspect="1"/>
          </p:cNvPicPr>
          <p:nvPr/>
        </p:nvPicPr>
        <p:blipFill>
          <a:blip r:embed="rId2"/>
          <a:stretch>
            <a:fillRect/>
          </a:stretch>
        </p:blipFill>
        <p:spPr>
          <a:xfrm>
            <a:off x="1377829" y="112064"/>
            <a:ext cx="9357453" cy="5868112"/>
          </a:xfrm>
          <a:prstGeom prst="rect">
            <a:avLst/>
          </a:prstGeom>
        </p:spPr>
      </p:pic>
    </p:spTree>
    <p:extLst>
      <p:ext uri="{BB962C8B-B14F-4D97-AF65-F5344CB8AC3E}">
        <p14:creationId xmlns:p14="http://schemas.microsoft.com/office/powerpoint/2010/main" val="96619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normAutofit/>
          </a:bodyPr>
          <a:lstStyle/>
          <a:p>
            <a:r>
              <a:rPr lang="en-US" sz="4000" dirty="0"/>
              <a:t>DEMONSTRATION:</a:t>
            </a:r>
            <a:br>
              <a:rPr lang="en-US" sz="4000" dirty="0"/>
            </a:br>
            <a:r>
              <a:rPr lang="en-US" sz="4000"/>
              <a:t>SPAM Detection</a:t>
            </a:r>
            <a:endParaRPr lang="en-US" sz="4000" dirty="0"/>
          </a:p>
        </p:txBody>
      </p:sp>
    </p:spTree>
    <p:extLst>
      <p:ext uri="{BB962C8B-B14F-4D97-AF65-F5344CB8AC3E}">
        <p14:creationId xmlns:p14="http://schemas.microsoft.com/office/powerpoint/2010/main" val="3762927356"/>
      </p:ext>
    </p:extLst>
  </p:cSld>
  <p:clrMapOvr>
    <a:masterClrMapping/>
  </p:clrMapOvr>
</p:sld>
</file>

<file path=ppt/theme/theme1.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1683</Words>
  <Application>Microsoft Macintosh PowerPoint</Application>
  <PresentationFormat>Widescreen</PresentationFormat>
  <Paragraphs>376</Paragraphs>
  <Slides>45</Slides>
  <Notes>28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45</vt:i4>
      </vt:variant>
    </vt:vector>
  </HeadingPairs>
  <TitlesOfParts>
    <vt:vector size="60" baseType="lpstr">
      <vt:lpstr>Adobe Garamond Pro</vt:lpstr>
      <vt:lpstr>Arial</vt:lpstr>
      <vt:lpstr>Arial Black</vt:lpstr>
      <vt:lpstr>Calibri</vt:lpstr>
      <vt:lpstr>Gill Sans MT</vt:lpstr>
      <vt:lpstr>Helvetica Neue</vt:lpstr>
      <vt:lpstr>Helvetica Neue Condensed</vt:lpstr>
      <vt:lpstr>Monotype Sorts</vt:lpstr>
      <vt:lpstr>Symbol</vt:lpstr>
      <vt:lpstr>Tahoma</vt:lpstr>
      <vt:lpstr>Times New Roman</vt:lpstr>
      <vt:lpstr>Wingdings</vt:lpstr>
      <vt:lpstr>Wingdings 2</vt:lpstr>
      <vt:lpstr>1_Office Theme</vt:lpstr>
      <vt:lpstr>3_Office Theme</vt:lpstr>
      <vt:lpstr>PowerPoint Presentation</vt:lpstr>
      <vt:lpstr>Learning Objective</vt:lpstr>
      <vt:lpstr>Learning Objectives</vt:lpstr>
      <vt:lpstr>SPAM and MESSAGE ABUSE</vt:lpstr>
      <vt:lpstr>Spam: A persistent security threat</vt:lpstr>
      <vt:lpstr>Negative impact of spam</vt:lpstr>
      <vt:lpstr>NaÏVE BAYES DEtection</vt:lpstr>
      <vt:lpstr>PowerPoint Presentation</vt:lpstr>
      <vt:lpstr>DEMONSTRATION: SPAM Detection</vt:lpstr>
      <vt:lpstr>PowerPoint Presentation</vt:lpstr>
      <vt:lpstr>BOTNETS</vt:lpstr>
      <vt:lpstr>Botnets</vt:lpstr>
      <vt:lpstr>“Rallying” the Botnet</vt:lpstr>
      <vt:lpstr>Botnet Control</vt:lpstr>
      <vt:lpstr>Botnet Command and Control (C&amp;C)</vt:lpstr>
      <vt:lpstr>Botnet History: How we got here</vt:lpstr>
      <vt:lpstr>Putting It Together</vt:lpstr>
      <vt:lpstr>Botnet Usage </vt:lpstr>
      <vt:lpstr>DENIAL of SERVICE</vt:lpstr>
      <vt:lpstr>Internet’s Design: Insecure</vt:lpstr>
      <vt:lpstr>Click to edit Master title style</vt:lpstr>
      <vt:lpstr>Eavesdropping - Message Interception (Attack on Confidentiality)</vt:lpstr>
      <vt:lpstr>Eavesdropping Attack: Example</vt:lpstr>
      <vt:lpstr>Authenticity Attack - Fabrication</vt:lpstr>
      <vt:lpstr>Integrity Attack - Tampering</vt:lpstr>
      <vt:lpstr>Attack on Availability</vt:lpstr>
      <vt:lpstr>Denial of Service: What is it?</vt:lpstr>
      <vt:lpstr>Early Denial of Service</vt:lpstr>
      <vt:lpstr>Smurf amplification DoS attack</vt:lpstr>
      <vt:lpstr>Modern day example   (May ’06)</vt:lpstr>
      <vt:lpstr>TCP: 3-Way Handshake</vt:lpstr>
      <vt:lpstr>TCP handshake</vt:lpstr>
      <vt:lpstr>TCP SYN flooding</vt:lpstr>
      <vt:lpstr>SYN Flooding</vt:lpstr>
      <vt:lpstr>A classic SYN flood example</vt:lpstr>
      <vt:lpstr>Low rate SYN flood defenses</vt:lpstr>
      <vt:lpstr>DNS Reflection Attacks</vt:lpstr>
      <vt:lpstr>IoT-Based Denial of Service</vt:lpstr>
      <vt:lpstr>Mirai DDoS Post-Mortem</vt:lpstr>
      <vt:lpstr>The Problem</vt:lpstr>
      <vt:lpstr>Insecure Devices are Proliferating</vt:lpstr>
      <vt:lpstr>Even in the “Best Case”, there are Attacks</vt:lpstr>
      <vt:lpstr>Consumer “Smart” Devices</vt:lpstr>
      <vt:lpstr>Security Risks</vt:lpstr>
      <vt:lpstr>(New) Global Threats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Data Representation</dc:title>
  <dc:creator>Nick Feamster</dc:creator>
  <cp:lastModifiedBy>Nick Feamster</cp:lastModifiedBy>
  <cp:revision>37</cp:revision>
  <dcterms:created xsi:type="dcterms:W3CDTF">2020-10-19T14:29:47Z</dcterms:created>
  <dcterms:modified xsi:type="dcterms:W3CDTF">2020-11-23T16:38:38Z</dcterms:modified>
</cp:coreProperties>
</file>